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4" r:id="rId3"/>
    <p:sldMasterId id="2147483672" r:id="rId4"/>
  </p:sldMasterIdLst>
  <p:notesMasterIdLst>
    <p:notesMasterId r:id="rId39"/>
  </p:notesMasterIdLst>
  <p:handoutMasterIdLst>
    <p:handoutMasterId r:id="rId40"/>
  </p:handoutMasterIdLst>
  <p:sldIdLst>
    <p:sldId id="320" r:id="rId5"/>
    <p:sldId id="321" r:id="rId6"/>
    <p:sldId id="322" r:id="rId7"/>
    <p:sldId id="327" r:id="rId8"/>
    <p:sldId id="325" r:id="rId9"/>
    <p:sldId id="328" r:id="rId10"/>
    <p:sldId id="326" r:id="rId11"/>
    <p:sldId id="324" r:id="rId12"/>
    <p:sldId id="289" r:id="rId13"/>
    <p:sldId id="329" r:id="rId14"/>
    <p:sldId id="291" r:id="rId15"/>
    <p:sldId id="292" r:id="rId16"/>
    <p:sldId id="293" r:id="rId17"/>
    <p:sldId id="294" r:id="rId18"/>
    <p:sldId id="295" r:id="rId19"/>
    <p:sldId id="296" r:id="rId20"/>
    <p:sldId id="298" r:id="rId21"/>
    <p:sldId id="297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9" r:id="rId31"/>
    <p:sldId id="318" r:id="rId32"/>
    <p:sldId id="310" r:id="rId33"/>
    <p:sldId id="311" r:id="rId34"/>
    <p:sldId id="313" r:id="rId35"/>
    <p:sldId id="314" r:id="rId36"/>
    <p:sldId id="316" r:id="rId37"/>
    <p:sldId id="330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2D80E4-3A5D-4139-8A04-87C0872B5525}">
          <p14:sldIdLst>
            <p14:sldId id="320"/>
            <p14:sldId id="321"/>
            <p14:sldId id="322"/>
          </p14:sldIdLst>
        </p14:section>
        <p14:section name="Intel CV SDK" id="{54B0626E-6676-4744-8A5F-03327DE5B2CD}">
          <p14:sldIdLst>
            <p14:sldId id="327"/>
            <p14:sldId id="325"/>
            <p14:sldId id="328"/>
            <p14:sldId id="326"/>
            <p14:sldId id="324"/>
          </p14:sldIdLst>
        </p14:section>
        <p14:section name="OpenCV" id="{9ADB55A5-0A5C-4654-A1FC-4030BDB3A137}">
          <p14:sldIdLst>
            <p14:sldId id="289"/>
            <p14:sldId id="329"/>
            <p14:sldId id="291"/>
            <p14:sldId id="292"/>
            <p14:sldId id="293"/>
            <p14:sldId id="294"/>
            <p14:sldId id="295"/>
            <p14:sldId id="296"/>
            <p14:sldId id="298"/>
            <p14:sldId id="297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9"/>
            <p14:sldId id="318"/>
            <p14:sldId id="310"/>
            <p14:sldId id="311"/>
            <p14:sldId id="313"/>
            <p14:sldId id="314"/>
            <p14:sldId id="316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94" autoAdjust="0"/>
  </p:normalViewPr>
  <p:slideViewPr>
    <p:cSldViewPr>
      <p:cViewPr varScale="1">
        <p:scale>
          <a:sx n="89" d="100"/>
          <a:sy n="89" d="100"/>
        </p:scale>
        <p:origin x="466" y="53"/>
      </p:cViewPr>
      <p:guideLst>
        <p:guide pos="3840"/>
        <p:guide pos="6816"/>
        <p:guide pos="81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12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10/19/2017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10/19/2017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89956-7041-41AC-97B5-8DE670E7B5B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8405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20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Images</a:t>
            </a:r>
            <a:r>
              <a:rPr lang="en-US" baseline="0" dirty="0" smtClean="0"/>
              <a:t> are simply 3-channel </a:t>
            </a:r>
            <a:r>
              <a:rPr lang="en-US" baseline="0" dirty="0" err="1" smtClean="0"/>
              <a:t>numpy</a:t>
            </a:r>
            <a:r>
              <a:rPr lang="en-US" baseline="0" dirty="0" smtClean="0"/>
              <a:t> BGR arrays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Take on value 0-255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56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Grayscale</a:t>
                </a:r>
                <a:r>
                  <a:rPr lang="en-US" baseline="0" dirty="0" smtClean="0"/>
                  <a:t> is useful for assigning function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0" baseline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baseline="0" dirty="0" smtClean="0"/>
                  <a:t>to every pixel</a:t>
                </a:r>
              </a:p>
              <a:p>
                <a:pPr marL="174708" indent="-174708">
                  <a:buFont typeface="Arial" panose="020B0604020202020204" pitchFamily="34" charset="0"/>
                  <a:buChar char="•"/>
                </a:pPr>
                <a:r>
                  <a:rPr lang="en-US" b="0" baseline="0" dirty="0" err="1" smtClean="0"/>
                  <a:t>Eg</a:t>
                </a:r>
                <a:r>
                  <a:rPr lang="en-US" b="0" baseline="0" dirty="0" smtClean="0"/>
                  <a:t> for calculating distance between 2 images’ pixels</a:t>
                </a:r>
              </a:p>
              <a:p>
                <a:pPr marL="174708" indent="-174708">
                  <a:buFont typeface="Arial" panose="020B0604020202020204" pitchFamily="34" charset="0"/>
                  <a:buChar char="•"/>
                </a:pPr>
                <a:r>
                  <a:rPr lang="en-US" b="0" baseline="0" dirty="0" err="1" smtClean="0"/>
                  <a:t>Eg</a:t>
                </a:r>
                <a:r>
                  <a:rPr lang="en-US" b="0" baseline="0" dirty="0" smtClean="0"/>
                  <a:t> for probability that an object centered at that location matches a template</a:t>
                </a:r>
              </a:p>
              <a:p>
                <a:r>
                  <a:rPr lang="en-US" b="0" baseline="0" dirty="0" smtClean="0"/>
                  <a:t>HSV more intuitive than BGR; can be used to find define colors more easily (as long as Hue values known :D 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Grayscale</a:t>
                </a:r>
                <a:r>
                  <a:rPr lang="en-US" baseline="0" dirty="0" smtClean="0"/>
                  <a:t> is useful for assigning function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𝑓(𝑥, 𝑦)  </a:t>
                </a:r>
                <a:r>
                  <a:rPr lang="en-US" b="0" baseline="0" dirty="0" smtClean="0"/>
                  <a:t>to every pixel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0" baseline="0" dirty="0" err="1" smtClean="0"/>
                  <a:t>Eg</a:t>
                </a:r>
                <a:r>
                  <a:rPr lang="en-US" b="0" baseline="0" dirty="0" smtClean="0"/>
                  <a:t> for calculating distance between 2 images’ pixels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0" baseline="0" dirty="0" err="1" smtClean="0"/>
                  <a:t>Eg</a:t>
                </a:r>
                <a:r>
                  <a:rPr lang="en-US" b="0" baseline="0" dirty="0" smtClean="0"/>
                  <a:t> for probability that an object centered at that location matches a template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55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Use</a:t>
            </a:r>
            <a:r>
              <a:rPr lang="en-US" baseline="0" dirty="0" smtClean="0"/>
              <a:t> range and thresholding to create logical masks of images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The masks allow regions of different images to be combined together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Binary nature allows for extracting and analyzing shapes from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0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16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Bilateral – applies</a:t>
            </a:r>
            <a:r>
              <a:rPr lang="en-US" baseline="0" dirty="0" smtClean="0"/>
              <a:t> both a Gaussian and a Gradient to curve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Allows it to both blur and preserve edges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More costly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81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Useful</a:t>
            </a:r>
            <a:r>
              <a:rPr lang="en-US" baseline="0" dirty="0" smtClean="0"/>
              <a:t> for detecting edges of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50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elaborate</a:t>
            </a:r>
            <a:r>
              <a:rPr lang="en-US" baseline="0" dirty="0" smtClean="0"/>
              <a:t> algorithm to find edges of object</a:t>
            </a:r>
          </a:p>
          <a:p>
            <a:r>
              <a:rPr lang="en-US" baseline="0" dirty="0" smtClean="0"/>
              <a:t>gives a binary mask of edges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issue: want to do computations on objects in image</a:t>
            </a:r>
          </a:p>
          <a:p>
            <a:r>
              <a:rPr lang="en-US" baseline="0" dirty="0" smtClean="0"/>
              <a:t>BUT this is only a map of pixels; the edges don’t have to form closed object</a:t>
            </a:r>
          </a:p>
          <a:p>
            <a:r>
              <a:rPr lang="en-US" baseline="0" dirty="0" smtClean="0"/>
              <a:t>similar to contrasting surface (frontier) with manifold boundary in </a:t>
            </a:r>
            <a:r>
              <a:rPr lang="en-US" baseline="0" dirty="0" err="1" smtClean="0"/>
              <a:t>Calc</a:t>
            </a:r>
            <a:r>
              <a:rPr lang="en-US" baseline="0" dirty="0" smtClean="0"/>
              <a:t> III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one is just a set of points;</a:t>
            </a:r>
            <a:r>
              <a:rPr lang="en-US" baseline="0" dirty="0" smtClean="0"/>
              <a:t> the other is a mathematical object (representation)</a:t>
            </a:r>
          </a:p>
          <a:p>
            <a:r>
              <a:rPr lang="en-US" baseline="0" dirty="0" smtClean="0"/>
              <a:t>	that can be operated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64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Fundamental</a:t>
            </a:r>
            <a:r>
              <a:rPr lang="en-US" baseline="0" dirty="0" smtClean="0"/>
              <a:t> Transformations:</a:t>
            </a:r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Erosion –</a:t>
            </a:r>
            <a:r>
              <a:rPr lang="en-US" baseline="0" dirty="0" smtClean="0"/>
              <a:t> if all neighbors = 1, lives; dies </a:t>
            </a:r>
            <a:r>
              <a:rPr lang="en-US" baseline="0" dirty="0" err="1" smtClean="0"/>
              <a:t>otw</a:t>
            </a:r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Dilation – if any neighbor = 1, lives; if none on, dies</a:t>
            </a:r>
          </a:p>
          <a:p>
            <a:r>
              <a:rPr lang="en-US" baseline="0" dirty="0" smtClean="0"/>
              <a:t>Combine for better results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Open – Erode, then Dilate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Close – Dilate, then Erode</a:t>
            </a:r>
          </a:p>
          <a:p>
            <a:r>
              <a:rPr lang="en-US" baseline="0" dirty="0" smtClean="0"/>
              <a:t>Use for noise removal and connecting/disconnecting shapes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relate binary maps: masks + edges + morph </a:t>
            </a:r>
            <a:r>
              <a:rPr lang="en-US" baseline="0" dirty="0" err="1" smtClean="0"/>
              <a:t>transf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80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7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62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77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Histograms plot color intensity vs frequency</a:t>
            </a:r>
          </a:p>
          <a:p>
            <a:r>
              <a:rPr lang="en-US" dirty="0" smtClean="0"/>
              <a:t>Are a powerful tool for optimizing and tracking colors</a:t>
            </a:r>
            <a:r>
              <a:rPr lang="en-US" baseline="0" dirty="0" smtClean="0"/>
              <a:t> in CV</a:t>
            </a:r>
          </a:p>
          <a:p>
            <a:r>
              <a:rPr lang="en-US" baseline="0" dirty="0" smtClean="0"/>
              <a:t>--</a:t>
            </a:r>
          </a:p>
          <a:p>
            <a:r>
              <a:rPr lang="en-US" b="1" baseline="0" dirty="0" smtClean="0"/>
              <a:t>relate pixel to entire image</a:t>
            </a:r>
            <a:endParaRPr lang="en-US" b="0" baseline="0" dirty="0" smtClean="0"/>
          </a:p>
          <a:p>
            <a:r>
              <a:rPr lang="en-US" b="1" baseline="0" dirty="0" smtClean="0"/>
              <a:t>allow us to look at image on broader terms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3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Calculate probability</a:t>
            </a:r>
            <a:r>
              <a:rPr lang="en-US" baseline="0" dirty="0" smtClean="0"/>
              <a:t> of pixels in peak range, redistribute throughout whole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93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Effective</a:t>
            </a:r>
            <a:r>
              <a:rPr lang="en-US" baseline="0" dirty="0" smtClean="0"/>
              <a:t> for improving </a:t>
            </a:r>
            <a:r>
              <a:rPr lang="en-US" dirty="0" smtClean="0"/>
              <a:t>contrast</a:t>
            </a:r>
            <a:r>
              <a:rPr lang="en-US" baseline="0" dirty="0" smtClean="0"/>
              <a:t> of image</a:t>
            </a:r>
            <a:endParaRPr lang="en-US" dirty="0" smtClean="0"/>
          </a:p>
          <a:p>
            <a:r>
              <a:rPr lang="en-US" dirty="0" smtClean="0"/>
              <a:t>Works best</a:t>
            </a:r>
            <a:r>
              <a:rPr lang="en-US" baseline="0" dirty="0" smtClean="0"/>
              <a:t> on single-peak/single-range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76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explain,</a:t>
            </a:r>
            <a:r>
              <a:rPr lang="en-US" baseline="0" dirty="0" smtClean="0"/>
              <a:t> piggybacking off of HSV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783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15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ex.</a:t>
            </a:r>
            <a:r>
              <a:rPr lang="en-US" baseline="0" dirty="0" smtClean="0"/>
              <a:t> drone can analyze video on the fly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3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First,</a:t>
            </a:r>
            <a:r>
              <a:rPr lang="en-US" baseline="0" dirty="0" smtClean="0"/>
              <a:t> machine learning techniques are used to train the classifiers from a dataset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Commonly used cascades available with </a:t>
            </a:r>
            <a:r>
              <a:rPr lang="en-US" baseline="0" dirty="0" err="1" smtClean="0"/>
              <a:t>OpenCV</a:t>
            </a:r>
            <a:r>
              <a:rPr lang="en-US" baseline="0" dirty="0" smtClean="0"/>
              <a:t> library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Then, a cascades technique rapidly analyzes an image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Essentially, takes points with a classifier and discards all without it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Yields points pertaining to classifiers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Useful in face and object detection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952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863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8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269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105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Frame-based analysis of video</a:t>
            </a:r>
            <a:r>
              <a:rPr lang="en-US" baseline="0" dirty="0" smtClean="0"/>
              <a:t> allows us to generate our own video streams</a:t>
            </a:r>
          </a:p>
          <a:p>
            <a:r>
              <a:rPr lang="en-US" baseline="0" dirty="0" smtClean="0"/>
              <a:t>The while loop going over each frame allows us to utilize the frames from these streams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759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974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025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4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Intel® Computer Vision SDK</a:t>
            </a:r>
          </a:p>
          <a:p>
            <a:r>
              <a:rPr lang="en-US" dirty="0"/>
              <a:t>The Intel® Computer Vision SDK is a new software development package for development and optimization of computer vision and image processing pipelines for Intel System-on-Chips (</a:t>
            </a:r>
            <a:r>
              <a:rPr lang="en-US" dirty="0" err="1"/>
              <a:t>SoCs</a:t>
            </a:r>
            <a:r>
              <a:rPr lang="en-US" dirty="0"/>
              <a:t>).</a:t>
            </a:r>
          </a:p>
          <a:p>
            <a:r>
              <a:rPr lang="en-US" dirty="0"/>
              <a:t>The product includes six major components:</a:t>
            </a:r>
          </a:p>
          <a:p>
            <a:r>
              <a:rPr lang="en-US" b="1" dirty="0"/>
              <a:t>Intel-optimized implementation of the </a:t>
            </a:r>
            <a:r>
              <a:rPr lang="en-US" b="1" dirty="0" err="1"/>
              <a:t>Khronos</a:t>
            </a:r>
            <a:r>
              <a:rPr lang="en-US" b="1" dirty="0"/>
              <a:t> </a:t>
            </a:r>
            <a:r>
              <a:rPr lang="en-US" b="1" dirty="0" err="1"/>
              <a:t>OpenVX</a:t>
            </a:r>
            <a:r>
              <a:rPr lang="en-US" dirty="0"/>
              <a:t> 1.1 API**, extended with both additional API (see the Intel’s Extensions to the </a:t>
            </a:r>
            <a:r>
              <a:rPr lang="en-US" dirty="0" err="1"/>
              <a:t>OpenVX</a:t>
            </a:r>
            <a:r>
              <a:rPr lang="en-US" dirty="0"/>
              <a:t>* API: OpenCL™ Custom Kernels and Intel’s Extensions to the </a:t>
            </a:r>
            <a:r>
              <a:rPr lang="en-US" dirty="0" err="1"/>
              <a:t>OpenVX</a:t>
            </a:r>
            <a:r>
              <a:rPr lang="en-US" dirty="0"/>
              <a:t>* API: Advanced Tiling chapters) and kernels, including support for Convolutional Neural Networks (CNN), (see the Intel’s Extensions to the </a:t>
            </a:r>
            <a:r>
              <a:rPr lang="en-US" dirty="0" err="1"/>
              <a:t>OpenVX</a:t>
            </a:r>
            <a:r>
              <a:rPr lang="en-US" dirty="0"/>
              <a:t>* Primitives chapter).</a:t>
            </a:r>
          </a:p>
          <a:p>
            <a:r>
              <a:rPr lang="en-US" b="1" dirty="0"/>
              <a:t>Pre-built and fully-validated community </a:t>
            </a:r>
            <a:r>
              <a:rPr lang="en-US" b="1" dirty="0" err="1"/>
              <a:t>OpenCV</a:t>
            </a:r>
            <a:r>
              <a:rPr lang="en-US" b="1" dirty="0"/>
              <a:t> 3.3 binaries</a:t>
            </a:r>
            <a:r>
              <a:rPr lang="en-US" dirty="0"/>
              <a:t> with additional fast and accurate Face capabilities, described in the chapter Advanced Face Capabilities in Intel’s </a:t>
            </a:r>
            <a:r>
              <a:rPr lang="en-US" dirty="0" err="1"/>
              <a:t>OpenCV</a:t>
            </a:r>
            <a:r>
              <a:rPr lang="en-US" dirty="0"/>
              <a:t>.</a:t>
            </a:r>
          </a:p>
          <a:p>
            <a:r>
              <a:rPr lang="en-US" b="1" dirty="0"/>
              <a:t>Vision Algorithm Designer (VAD)</a:t>
            </a:r>
            <a:r>
              <a:rPr lang="en-US" dirty="0"/>
              <a:t>, a cross platform IDE tool, for visual development and analysis of </a:t>
            </a:r>
            <a:r>
              <a:rPr lang="en-US" dirty="0" err="1"/>
              <a:t>OpenVX</a:t>
            </a:r>
            <a:r>
              <a:rPr lang="en-US" dirty="0"/>
              <a:t>* graphs. For details, refer to the VAD Developer Guide.</a:t>
            </a:r>
          </a:p>
          <a:p>
            <a:r>
              <a:rPr lang="en-US" b="1" dirty="0"/>
              <a:t>Deep Learning Model Optimizer tool</a:t>
            </a:r>
            <a:r>
              <a:rPr lang="en-US" dirty="0"/>
              <a:t> to help you with deploying Convolutional Neural Networks. For details, refer to the Deep Learning Model Optimizer Developer Guide.</a:t>
            </a:r>
          </a:p>
          <a:p>
            <a:r>
              <a:rPr lang="en-US" b="1" dirty="0"/>
              <a:t>Deep Learning Inference Engine</a:t>
            </a:r>
            <a:r>
              <a:rPr lang="en-US" dirty="0"/>
              <a:t> that features unified (</a:t>
            </a:r>
            <a:r>
              <a:rPr lang="en-US" dirty="0" err="1"/>
              <a:t>OpenVX</a:t>
            </a:r>
            <a:r>
              <a:rPr lang="en-US" dirty="0"/>
              <a:t>-agnostic) API to integrate the inference with application logic. For details, refer to the Deep Learning Inference Engine Developer Guide.</a:t>
            </a:r>
          </a:p>
          <a:p>
            <a:r>
              <a:rPr lang="en-US" b="1" dirty="0"/>
              <a:t>Sample applications</a:t>
            </a:r>
            <a:r>
              <a:rPr lang="en-US" dirty="0"/>
              <a:t> (available as a separate package). For details, see the Intel® Computer Vision SDK Sample Applications topic.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96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9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91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91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broader overview;</a:t>
            </a:r>
            <a:r>
              <a:rPr lang="en-US" baseline="0" dirty="0" smtClean="0"/>
              <a:t> want to show what blocks are and how they fit in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2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 gradient">
    <p:bg>
      <p:bgPr>
        <a:gradFill>
          <a:gsLst>
            <a:gs pos="19000">
              <a:schemeClr val="bg2"/>
            </a:gs>
            <a:gs pos="100000">
              <a:schemeClr val="bg2">
                <a:lumMod val="30000"/>
              </a:schemeClr>
            </a:gs>
            <a:gs pos="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1951" y="6191832"/>
            <a:ext cx="11248101" cy="215508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 marL="228589" indent="-152392">
              <a:defRPr sz="1200"/>
            </a:lvl2pPr>
            <a:lvl3pPr marL="457178" indent="-152392">
              <a:defRPr sz="1200"/>
            </a:lvl3pPr>
            <a:lvl4pPr marL="685766" indent="-152392">
              <a:defRPr sz="1200"/>
            </a:lvl4pPr>
            <a:lvl5pPr marL="914354" indent="-152392">
              <a:defRPr sz="1200"/>
            </a:lvl5pPr>
          </a:lstStyle>
          <a:p>
            <a:pPr lvl="0"/>
            <a:r>
              <a:rPr lang="en-US" dirty="0" smtClean="0"/>
              <a:t>Click to edit footnote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11797793" y="6553185"/>
            <a:ext cx="170987" cy="16414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>
                <a:solidFill>
                  <a:prstClr val="white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0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 gradient">
    <p:bg>
      <p:bgPr>
        <a:gradFill>
          <a:gsLst>
            <a:gs pos="19000">
              <a:schemeClr val="bg2"/>
            </a:gs>
            <a:gs pos="100000">
              <a:schemeClr val="bg2">
                <a:lumMod val="30000"/>
              </a:schemeClr>
            </a:gs>
            <a:gs pos="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97793" y="6553185"/>
            <a:ext cx="170987" cy="16414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44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">
    <p:bg>
      <p:bgPr>
        <a:gradFill>
          <a:gsLst>
            <a:gs pos="19000">
              <a:schemeClr val="bg2"/>
            </a:gs>
            <a:gs pos="100000">
              <a:schemeClr val="bg2">
                <a:lumMod val="30000"/>
              </a:schemeClr>
            </a:gs>
            <a:gs pos="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8937" y="339664"/>
            <a:ext cx="11331575" cy="867930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70000"/>
              </a:lnSpc>
              <a:defRPr sz="7200" b="0">
                <a:solidFill>
                  <a:schemeClr val="tx1">
                    <a:alpha val="9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233577" y="3070900"/>
            <a:ext cx="10486936" cy="2862322"/>
          </a:xfrm>
        </p:spPr>
        <p:txBody>
          <a:bodyPr wrap="square">
            <a:sp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97793" y="6553185"/>
            <a:ext cx="170987" cy="16414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8938" y="1881188"/>
            <a:ext cx="11331575" cy="1095375"/>
          </a:xfrm>
        </p:spPr>
        <p:txBody>
          <a:bodyPr/>
          <a:lstStyle>
            <a:lvl1pPr>
              <a:defRPr sz="4000" baseline="0">
                <a:solidFill>
                  <a:srgbClr val="F3D54E"/>
                </a:solidFill>
              </a:defRPr>
            </a:lvl1pPr>
          </a:lstStyle>
          <a:p>
            <a:pPr lvl="0"/>
            <a:r>
              <a:rPr lang="en-US" dirty="0" smtClean="0"/>
              <a:t>Insert Poll Question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24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ection Header - dark gradient">
    <p:bg>
      <p:bgPr>
        <a:gradFill>
          <a:gsLst>
            <a:gs pos="19000">
              <a:schemeClr val="bg2"/>
            </a:gs>
            <a:gs pos="100000">
              <a:schemeClr val="bg2">
                <a:lumMod val="30000"/>
              </a:schemeClr>
            </a:gs>
            <a:gs pos="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71951" y="3544791"/>
            <a:ext cx="11248100" cy="867930"/>
          </a:xfrm>
        </p:spPr>
        <p:txBody>
          <a:bodyPr anchor="t" anchorCtr="0">
            <a:spAutoFit/>
          </a:bodyPr>
          <a:lstStyle>
            <a:lvl1pPr algn="l">
              <a:lnSpc>
                <a:spcPct val="70000"/>
              </a:lnSpc>
              <a:defRPr sz="7200" b="0">
                <a:solidFill>
                  <a:schemeClr val="tx1">
                    <a:alpha val="9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1951" y="4443499"/>
            <a:ext cx="11248100" cy="156985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buClr>
                <a:schemeClr val="tx1"/>
              </a:buClr>
              <a:defRPr sz="2133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Clr>
                <a:schemeClr val="tx1"/>
              </a:buClr>
              <a:defRPr sz="1867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/>
              </a:buClr>
              <a:defRPr sz="1867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buClr>
                <a:schemeClr val="tx1"/>
              </a:buClr>
              <a:defRPr sz="1867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buClr>
                <a:schemeClr val="tx1"/>
              </a:buClr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432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11797793" y="6553185"/>
            <a:ext cx="170987" cy="16414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>
                <a:solidFill>
                  <a:prstClr val="white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32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03C71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690112" y="2500173"/>
            <a:ext cx="2811779" cy="1853184"/>
            <a:chOff x="451796" y="386081"/>
            <a:chExt cx="1249194" cy="823318"/>
          </a:xfrm>
        </p:grpSpPr>
        <p:sp>
          <p:nvSpPr>
            <p:cNvPr id="12" name="Freeform 36"/>
            <p:cNvSpPr>
              <a:spLocks noEditPoints="1"/>
            </p:cNvSpPr>
            <p:nvPr userDrawn="1"/>
          </p:nvSpPr>
          <p:spPr bwMode="auto">
            <a:xfrm>
              <a:off x="451796" y="386081"/>
              <a:ext cx="1249194" cy="823318"/>
            </a:xfrm>
            <a:custGeom>
              <a:avLst/>
              <a:gdLst>
                <a:gd name="T0" fmla="*/ 2295 w 3777"/>
                <a:gd name="T1" fmla="*/ 1128 h 2491"/>
                <a:gd name="T2" fmla="*/ 2564 w 3777"/>
                <a:gd name="T3" fmla="*/ 1149 h 2491"/>
                <a:gd name="T4" fmla="*/ 2434 w 3777"/>
                <a:gd name="T5" fmla="*/ 1046 h 2491"/>
                <a:gd name="T6" fmla="*/ 1474 w 3777"/>
                <a:gd name="T7" fmla="*/ 949 h 2491"/>
                <a:gd name="T8" fmla="*/ 1548 w 3777"/>
                <a:gd name="T9" fmla="*/ 1130 h 2491"/>
                <a:gd name="T10" fmla="*/ 1326 w 3777"/>
                <a:gd name="T11" fmla="*/ 1068 h 2491"/>
                <a:gd name="T12" fmla="*/ 920 w 3777"/>
                <a:gd name="T13" fmla="*/ 900 h 2491"/>
                <a:gd name="T14" fmla="*/ 630 w 3777"/>
                <a:gd name="T15" fmla="*/ 1637 h 2491"/>
                <a:gd name="T16" fmla="*/ 551 w 3777"/>
                <a:gd name="T17" fmla="*/ 1468 h 2491"/>
                <a:gd name="T18" fmla="*/ 2646 w 3777"/>
                <a:gd name="T19" fmla="*/ 959 h 2491"/>
                <a:gd name="T20" fmla="*/ 2769 w 3777"/>
                <a:gd name="T21" fmla="*/ 1272 h 2491"/>
                <a:gd name="T22" fmla="*/ 2335 w 3777"/>
                <a:gd name="T23" fmla="*/ 1478 h 2491"/>
                <a:gd name="T24" fmla="*/ 2551 w 3777"/>
                <a:gd name="T25" fmla="*/ 1496 h 2491"/>
                <a:gd name="T26" fmla="*/ 2677 w 3777"/>
                <a:gd name="T27" fmla="*/ 1613 h 2491"/>
                <a:gd name="T28" fmla="*/ 2400 w 3777"/>
                <a:gd name="T29" fmla="*/ 1677 h 2491"/>
                <a:gd name="T30" fmla="*/ 2162 w 3777"/>
                <a:gd name="T31" fmla="*/ 1556 h 2491"/>
                <a:gd name="T32" fmla="*/ 2087 w 3777"/>
                <a:gd name="T33" fmla="*/ 1215 h 2491"/>
                <a:gd name="T34" fmla="*/ 2243 w 3777"/>
                <a:gd name="T35" fmla="*/ 941 h 2491"/>
                <a:gd name="T36" fmla="*/ 412 w 3777"/>
                <a:gd name="T37" fmla="*/ 815 h 2491"/>
                <a:gd name="T38" fmla="*/ 164 w 3777"/>
                <a:gd name="T39" fmla="*/ 1308 h 2491"/>
                <a:gd name="T40" fmla="*/ 246 w 3777"/>
                <a:gd name="T41" fmla="*/ 1819 h 2491"/>
                <a:gd name="T42" fmla="*/ 614 w 3777"/>
                <a:gd name="T43" fmla="*/ 2109 h 2491"/>
                <a:gd name="T44" fmla="*/ 1163 w 3777"/>
                <a:gd name="T45" fmla="*/ 2229 h 2491"/>
                <a:gd name="T46" fmla="*/ 1796 w 3777"/>
                <a:gd name="T47" fmla="*/ 2220 h 2491"/>
                <a:gd name="T48" fmla="*/ 2654 w 3777"/>
                <a:gd name="T49" fmla="*/ 2031 h 2491"/>
                <a:gd name="T50" fmla="*/ 3022 w 3777"/>
                <a:gd name="T51" fmla="*/ 2160 h 2491"/>
                <a:gd name="T52" fmla="*/ 2228 w 3777"/>
                <a:gd name="T53" fmla="*/ 2412 h 2491"/>
                <a:gd name="T54" fmla="*/ 1360 w 3777"/>
                <a:gd name="T55" fmla="*/ 2489 h 2491"/>
                <a:gd name="T56" fmla="*/ 599 w 3777"/>
                <a:gd name="T57" fmla="*/ 2344 h 2491"/>
                <a:gd name="T58" fmla="*/ 135 w 3777"/>
                <a:gd name="T59" fmla="*/ 1990 h 2491"/>
                <a:gd name="T60" fmla="*/ 2 w 3777"/>
                <a:gd name="T61" fmla="*/ 1451 h 2491"/>
                <a:gd name="T62" fmla="*/ 206 w 3777"/>
                <a:gd name="T63" fmla="*/ 933 h 2491"/>
                <a:gd name="T64" fmla="*/ 1887 w 3777"/>
                <a:gd name="T65" fmla="*/ 900 h 2491"/>
                <a:gd name="T66" fmla="*/ 1899 w 3777"/>
                <a:gd name="T67" fmla="*/ 1478 h 2491"/>
                <a:gd name="T68" fmla="*/ 1918 w 3777"/>
                <a:gd name="T69" fmla="*/ 1665 h 2491"/>
                <a:gd name="T70" fmla="*/ 1716 w 3777"/>
                <a:gd name="T71" fmla="*/ 1552 h 2491"/>
                <a:gd name="T72" fmla="*/ 745 w 3777"/>
                <a:gd name="T73" fmla="*/ 608 h 2491"/>
                <a:gd name="T74" fmla="*/ 3078 w 3777"/>
                <a:gd name="T75" fmla="*/ 1659 h 2491"/>
                <a:gd name="T76" fmla="*/ 2899 w 3777"/>
                <a:gd name="T77" fmla="*/ 1548 h 2491"/>
                <a:gd name="T78" fmla="*/ 2515 w 3777"/>
                <a:gd name="T79" fmla="*/ 0 h 2491"/>
                <a:gd name="T80" fmla="*/ 3161 w 3777"/>
                <a:gd name="T81" fmla="*/ 109 h 2491"/>
                <a:gd name="T82" fmla="*/ 3615 w 3777"/>
                <a:gd name="T83" fmla="*/ 404 h 2491"/>
                <a:gd name="T84" fmla="*/ 3777 w 3777"/>
                <a:gd name="T85" fmla="*/ 900 h 2491"/>
                <a:gd name="T86" fmla="*/ 3591 w 3777"/>
                <a:gd name="T87" fmla="*/ 1385 h 2491"/>
                <a:gd name="T88" fmla="*/ 3211 w 3777"/>
                <a:gd name="T89" fmla="*/ 1665 h 2491"/>
                <a:gd name="T90" fmla="*/ 3510 w 3777"/>
                <a:gd name="T91" fmla="*/ 1151 h 2491"/>
                <a:gd name="T92" fmla="*/ 3557 w 3777"/>
                <a:gd name="T93" fmla="*/ 684 h 2491"/>
                <a:gd name="T94" fmla="*/ 3258 w 3777"/>
                <a:gd name="T95" fmla="*/ 321 h 2491"/>
                <a:gd name="T96" fmla="*/ 2715 w 3777"/>
                <a:gd name="T97" fmla="*/ 149 h 2491"/>
                <a:gd name="T98" fmla="*/ 2027 w 3777"/>
                <a:gd name="T99" fmla="*/ 153 h 2491"/>
                <a:gd name="T100" fmla="*/ 1292 w 3777"/>
                <a:gd name="T101" fmla="*/ 321 h 2491"/>
                <a:gd name="T102" fmla="*/ 933 w 3777"/>
                <a:gd name="T103" fmla="*/ 383 h 2491"/>
                <a:gd name="T104" fmla="*/ 1651 w 3777"/>
                <a:gd name="T105" fmla="*/ 103 h 2491"/>
                <a:gd name="T106" fmla="*/ 2396 w 3777"/>
                <a:gd name="T107" fmla="*/ 0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77" h="2491">
                  <a:moveTo>
                    <a:pt x="2434" y="1046"/>
                  </a:moveTo>
                  <a:lnTo>
                    <a:pt x="2396" y="1050"/>
                  </a:lnTo>
                  <a:lnTo>
                    <a:pt x="2362" y="1062"/>
                  </a:lnTo>
                  <a:lnTo>
                    <a:pt x="2335" y="1078"/>
                  </a:lnTo>
                  <a:lnTo>
                    <a:pt x="2311" y="1102"/>
                  </a:lnTo>
                  <a:lnTo>
                    <a:pt x="2295" y="1128"/>
                  </a:lnTo>
                  <a:lnTo>
                    <a:pt x="2285" y="1153"/>
                  </a:lnTo>
                  <a:lnTo>
                    <a:pt x="2279" y="1179"/>
                  </a:lnTo>
                  <a:lnTo>
                    <a:pt x="2275" y="1211"/>
                  </a:lnTo>
                  <a:lnTo>
                    <a:pt x="2574" y="1211"/>
                  </a:lnTo>
                  <a:lnTo>
                    <a:pt x="2572" y="1179"/>
                  </a:lnTo>
                  <a:lnTo>
                    <a:pt x="2564" y="1149"/>
                  </a:lnTo>
                  <a:lnTo>
                    <a:pt x="2555" y="1122"/>
                  </a:lnTo>
                  <a:lnTo>
                    <a:pt x="2541" y="1098"/>
                  </a:lnTo>
                  <a:lnTo>
                    <a:pt x="2521" y="1076"/>
                  </a:lnTo>
                  <a:lnTo>
                    <a:pt x="2497" y="1060"/>
                  </a:lnTo>
                  <a:lnTo>
                    <a:pt x="2467" y="1050"/>
                  </a:lnTo>
                  <a:lnTo>
                    <a:pt x="2434" y="1046"/>
                  </a:lnTo>
                  <a:close/>
                  <a:moveTo>
                    <a:pt x="920" y="900"/>
                  </a:moveTo>
                  <a:lnTo>
                    <a:pt x="1320" y="900"/>
                  </a:lnTo>
                  <a:lnTo>
                    <a:pt x="1367" y="904"/>
                  </a:lnTo>
                  <a:lnTo>
                    <a:pt x="1409" y="914"/>
                  </a:lnTo>
                  <a:lnTo>
                    <a:pt x="1445" y="929"/>
                  </a:lnTo>
                  <a:lnTo>
                    <a:pt x="1474" y="949"/>
                  </a:lnTo>
                  <a:lnTo>
                    <a:pt x="1498" y="973"/>
                  </a:lnTo>
                  <a:lnTo>
                    <a:pt x="1516" y="1001"/>
                  </a:lnTo>
                  <a:lnTo>
                    <a:pt x="1532" y="1031"/>
                  </a:lnTo>
                  <a:lnTo>
                    <a:pt x="1540" y="1062"/>
                  </a:lnTo>
                  <a:lnTo>
                    <a:pt x="1546" y="1096"/>
                  </a:lnTo>
                  <a:lnTo>
                    <a:pt x="1548" y="1130"/>
                  </a:lnTo>
                  <a:lnTo>
                    <a:pt x="1548" y="1667"/>
                  </a:lnTo>
                  <a:lnTo>
                    <a:pt x="1354" y="1667"/>
                  </a:lnTo>
                  <a:lnTo>
                    <a:pt x="1354" y="1130"/>
                  </a:lnTo>
                  <a:lnTo>
                    <a:pt x="1352" y="1104"/>
                  </a:lnTo>
                  <a:lnTo>
                    <a:pt x="1342" y="1084"/>
                  </a:lnTo>
                  <a:lnTo>
                    <a:pt x="1326" y="1068"/>
                  </a:lnTo>
                  <a:lnTo>
                    <a:pt x="1304" y="1060"/>
                  </a:lnTo>
                  <a:lnTo>
                    <a:pt x="1274" y="1056"/>
                  </a:lnTo>
                  <a:lnTo>
                    <a:pt x="1114" y="1056"/>
                  </a:lnTo>
                  <a:lnTo>
                    <a:pt x="1114" y="1667"/>
                  </a:lnTo>
                  <a:lnTo>
                    <a:pt x="920" y="1667"/>
                  </a:lnTo>
                  <a:lnTo>
                    <a:pt x="920" y="900"/>
                  </a:lnTo>
                  <a:close/>
                  <a:moveTo>
                    <a:pt x="551" y="900"/>
                  </a:moveTo>
                  <a:lnTo>
                    <a:pt x="747" y="900"/>
                  </a:lnTo>
                  <a:lnTo>
                    <a:pt x="747" y="1675"/>
                  </a:lnTo>
                  <a:lnTo>
                    <a:pt x="702" y="1667"/>
                  </a:lnTo>
                  <a:lnTo>
                    <a:pt x="662" y="1655"/>
                  </a:lnTo>
                  <a:lnTo>
                    <a:pt x="630" y="1637"/>
                  </a:lnTo>
                  <a:lnTo>
                    <a:pt x="604" y="1617"/>
                  </a:lnTo>
                  <a:lnTo>
                    <a:pt x="585" y="1591"/>
                  </a:lnTo>
                  <a:lnTo>
                    <a:pt x="569" y="1564"/>
                  </a:lnTo>
                  <a:lnTo>
                    <a:pt x="559" y="1534"/>
                  </a:lnTo>
                  <a:lnTo>
                    <a:pt x="553" y="1502"/>
                  </a:lnTo>
                  <a:lnTo>
                    <a:pt x="551" y="1468"/>
                  </a:lnTo>
                  <a:lnTo>
                    <a:pt x="551" y="900"/>
                  </a:lnTo>
                  <a:close/>
                  <a:moveTo>
                    <a:pt x="2442" y="886"/>
                  </a:moveTo>
                  <a:lnTo>
                    <a:pt x="2501" y="892"/>
                  </a:lnTo>
                  <a:lnTo>
                    <a:pt x="2557" y="906"/>
                  </a:lnTo>
                  <a:lnTo>
                    <a:pt x="2604" y="928"/>
                  </a:lnTo>
                  <a:lnTo>
                    <a:pt x="2646" y="959"/>
                  </a:lnTo>
                  <a:lnTo>
                    <a:pt x="2683" y="997"/>
                  </a:lnTo>
                  <a:lnTo>
                    <a:pt x="2713" y="1042"/>
                  </a:lnTo>
                  <a:lnTo>
                    <a:pt x="2737" y="1092"/>
                  </a:lnTo>
                  <a:lnTo>
                    <a:pt x="2755" y="1147"/>
                  </a:lnTo>
                  <a:lnTo>
                    <a:pt x="2765" y="1209"/>
                  </a:lnTo>
                  <a:lnTo>
                    <a:pt x="2769" y="1272"/>
                  </a:lnTo>
                  <a:lnTo>
                    <a:pt x="2769" y="1344"/>
                  </a:lnTo>
                  <a:lnTo>
                    <a:pt x="2275" y="1344"/>
                  </a:lnTo>
                  <a:lnTo>
                    <a:pt x="2279" y="1383"/>
                  </a:lnTo>
                  <a:lnTo>
                    <a:pt x="2291" y="1421"/>
                  </a:lnTo>
                  <a:lnTo>
                    <a:pt x="2309" y="1453"/>
                  </a:lnTo>
                  <a:lnTo>
                    <a:pt x="2335" y="1478"/>
                  </a:lnTo>
                  <a:lnTo>
                    <a:pt x="2366" y="1498"/>
                  </a:lnTo>
                  <a:lnTo>
                    <a:pt x="2404" y="1510"/>
                  </a:lnTo>
                  <a:lnTo>
                    <a:pt x="2448" y="1514"/>
                  </a:lnTo>
                  <a:lnTo>
                    <a:pt x="2487" y="1512"/>
                  </a:lnTo>
                  <a:lnTo>
                    <a:pt x="2521" y="1506"/>
                  </a:lnTo>
                  <a:lnTo>
                    <a:pt x="2551" y="1496"/>
                  </a:lnTo>
                  <a:lnTo>
                    <a:pt x="2576" y="1482"/>
                  </a:lnTo>
                  <a:lnTo>
                    <a:pt x="2602" y="1465"/>
                  </a:lnTo>
                  <a:lnTo>
                    <a:pt x="2626" y="1443"/>
                  </a:lnTo>
                  <a:lnTo>
                    <a:pt x="2747" y="1556"/>
                  </a:lnTo>
                  <a:lnTo>
                    <a:pt x="2713" y="1587"/>
                  </a:lnTo>
                  <a:lnTo>
                    <a:pt x="2677" y="1613"/>
                  </a:lnTo>
                  <a:lnTo>
                    <a:pt x="2640" y="1637"/>
                  </a:lnTo>
                  <a:lnTo>
                    <a:pt x="2600" y="1655"/>
                  </a:lnTo>
                  <a:lnTo>
                    <a:pt x="2555" y="1667"/>
                  </a:lnTo>
                  <a:lnTo>
                    <a:pt x="2503" y="1675"/>
                  </a:lnTo>
                  <a:lnTo>
                    <a:pt x="2446" y="1679"/>
                  </a:lnTo>
                  <a:lnTo>
                    <a:pt x="2400" y="1677"/>
                  </a:lnTo>
                  <a:lnTo>
                    <a:pt x="2354" y="1669"/>
                  </a:lnTo>
                  <a:lnTo>
                    <a:pt x="2311" y="1659"/>
                  </a:lnTo>
                  <a:lnTo>
                    <a:pt x="2269" y="1641"/>
                  </a:lnTo>
                  <a:lnTo>
                    <a:pt x="2232" y="1619"/>
                  </a:lnTo>
                  <a:lnTo>
                    <a:pt x="2194" y="1591"/>
                  </a:lnTo>
                  <a:lnTo>
                    <a:pt x="2162" y="1556"/>
                  </a:lnTo>
                  <a:lnTo>
                    <a:pt x="2136" y="1516"/>
                  </a:lnTo>
                  <a:lnTo>
                    <a:pt x="2113" y="1468"/>
                  </a:lnTo>
                  <a:lnTo>
                    <a:pt x="2097" y="1413"/>
                  </a:lnTo>
                  <a:lnTo>
                    <a:pt x="2087" y="1352"/>
                  </a:lnTo>
                  <a:lnTo>
                    <a:pt x="2083" y="1282"/>
                  </a:lnTo>
                  <a:lnTo>
                    <a:pt x="2087" y="1215"/>
                  </a:lnTo>
                  <a:lnTo>
                    <a:pt x="2097" y="1155"/>
                  </a:lnTo>
                  <a:lnTo>
                    <a:pt x="2115" y="1100"/>
                  </a:lnTo>
                  <a:lnTo>
                    <a:pt x="2138" y="1050"/>
                  </a:lnTo>
                  <a:lnTo>
                    <a:pt x="2168" y="1009"/>
                  </a:lnTo>
                  <a:lnTo>
                    <a:pt x="2204" y="971"/>
                  </a:lnTo>
                  <a:lnTo>
                    <a:pt x="2243" y="941"/>
                  </a:lnTo>
                  <a:lnTo>
                    <a:pt x="2289" y="918"/>
                  </a:lnTo>
                  <a:lnTo>
                    <a:pt x="2337" y="900"/>
                  </a:lnTo>
                  <a:lnTo>
                    <a:pt x="2388" y="890"/>
                  </a:lnTo>
                  <a:lnTo>
                    <a:pt x="2442" y="886"/>
                  </a:lnTo>
                  <a:close/>
                  <a:moveTo>
                    <a:pt x="412" y="713"/>
                  </a:moveTo>
                  <a:lnTo>
                    <a:pt x="412" y="815"/>
                  </a:lnTo>
                  <a:lnTo>
                    <a:pt x="357" y="882"/>
                  </a:lnTo>
                  <a:lnTo>
                    <a:pt x="305" y="957"/>
                  </a:lnTo>
                  <a:lnTo>
                    <a:pt x="258" y="1038"/>
                  </a:lnTo>
                  <a:lnTo>
                    <a:pt x="218" y="1124"/>
                  </a:lnTo>
                  <a:lnTo>
                    <a:pt x="186" y="1215"/>
                  </a:lnTo>
                  <a:lnTo>
                    <a:pt x="164" y="1308"/>
                  </a:lnTo>
                  <a:lnTo>
                    <a:pt x="151" y="1405"/>
                  </a:lnTo>
                  <a:lnTo>
                    <a:pt x="151" y="1500"/>
                  </a:lnTo>
                  <a:lnTo>
                    <a:pt x="161" y="1597"/>
                  </a:lnTo>
                  <a:lnTo>
                    <a:pt x="180" y="1677"/>
                  </a:lnTo>
                  <a:lnTo>
                    <a:pt x="210" y="1752"/>
                  </a:lnTo>
                  <a:lnTo>
                    <a:pt x="246" y="1819"/>
                  </a:lnTo>
                  <a:lnTo>
                    <a:pt x="291" y="1881"/>
                  </a:lnTo>
                  <a:lnTo>
                    <a:pt x="343" y="1936"/>
                  </a:lnTo>
                  <a:lnTo>
                    <a:pt x="402" y="1988"/>
                  </a:lnTo>
                  <a:lnTo>
                    <a:pt x="468" y="2033"/>
                  </a:lnTo>
                  <a:lnTo>
                    <a:pt x="539" y="2073"/>
                  </a:lnTo>
                  <a:lnTo>
                    <a:pt x="614" y="2109"/>
                  </a:lnTo>
                  <a:lnTo>
                    <a:pt x="696" y="2140"/>
                  </a:lnTo>
                  <a:lnTo>
                    <a:pt x="783" y="2166"/>
                  </a:lnTo>
                  <a:lnTo>
                    <a:pt x="872" y="2188"/>
                  </a:lnTo>
                  <a:lnTo>
                    <a:pt x="967" y="2206"/>
                  </a:lnTo>
                  <a:lnTo>
                    <a:pt x="1064" y="2220"/>
                  </a:lnTo>
                  <a:lnTo>
                    <a:pt x="1163" y="2229"/>
                  </a:lnTo>
                  <a:lnTo>
                    <a:pt x="1266" y="2235"/>
                  </a:lnTo>
                  <a:lnTo>
                    <a:pt x="1369" y="2237"/>
                  </a:lnTo>
                  <a:lnTo>
                    <a:pt x="1474" y="2237"/>
                  </a:lnTo>
                  <a:lnTo>
                    <a:pt x="1581" y="2235"/>
                  </a:lnTo>
                  <a:lnTo>
                    <a:pt x="1689" y="2229"/>
                  </a:lnTo>
                  <a:lnTo>
                    <a:pt x="1796" y="2220"/>
                  </a:lnTo>
                  <a:lnTo>
                    <a:pt x="1934" y="2204"/>
                  </a:lnTo>
                  <a:lnTo>
                    <a:pt x="2079" y="2180"/>
                  </a:lnTo>
                  <a:lnTo>
                    <a:pt x="2224" y="2152"/>
                  </a:lnTo>
                  <a:lnTo>
                    <a:pt x="2370" y="2116"/>
                  </a:lnTo>
                  <a:lnTo>
                    <a:pt x="2513" y="2077"/>
                  </a:lnTo>
                  <a:lnTo>
                    <a:pt x="2654" y="2031"/>
                  </a:lnTo>
                  <a:lnTo>
                    <a:pt x="2786" y="1982"/>
                  </a:lnTo>
                  <a:lnTo>
                    <a:pt x="2913" y="1930"/>
                  </a:lnTo>
                  <a:lnTo>
                    <a:pt x="3032" y="1873"/>
                  </a:lnTo>
                  <a:lnTo>
                    <a:pt x="3137" y="1815"/>
                  </a:lnTo>
                  <a:lnTo>
                    <a:pt x="3137" y="2101"/>
                  </a:lnTo>
                  <a:lnTo>
                    <a:pt x="3022" y="2160"/>
                  </a:lnTo>
                  <a:lnTo>
                    <a:pt x="2901" y="2214"/>
                  </a:lnTo>
                  <a:lnTo>
                    <a:pt x="2773" y="2263"/>
                  </a:lnTo>
                  <a:lnTo>
                    <a:pt x="2638" y="2307"/>
                  </a:lnTo>
                  <a:lnTo>
                    <a:pt x="2503" y="2346"/>
                  </a:lnTo>
                  <a:lnTo>
                    <a:pt x="2364" y="2382"/>
                  </a:lnTo>
                  <a:lnTo>
                    <a:pt x="2228" y="2412"/>
                  </a:lnTo>
                  <a:lnTo>
                    <a:pt x="2095" y="2438"/>
                  </a:lnTo>
                  <a:lnTo>
                    <a:pt x="1964" y="2457"/>
                  </a:lnTo>
                  <a:lnTo>
                    <a:pt x="1839" y="2471"/>
                  </a:lnTo>
                  <a:lnTo>
                    <a:pt x="1673" y="2485"/>
                  </a:lnTo>
                  <a:lnTo>
                    <a:pt x="1512" y="2491"/>
                  </a:lnTo>
                  <a:lnTo>
                    <a:pt x="1360" y="2489"/>
                  </a:lnTo>
                  <a:lnTo>
                    <a:pt x="1215" y="2481"/>
                  </a:lnTo>
                  <a:lnTo>
                    <a:pt x="1076" y="2465"/>
                  </a:lnTo>
                  <a:lnTo>
                    <a:pt x="945" y="2445"/>
                  </a:lnTo>
                  <a:lnTo>
                    <a:pt x="820" y="2418"/>
                  </a:lnTo>
                  <a:lnTo>
                    <a:pt x="706" y="2384"/>
                  </a:lnTo>
                  <a:lnTo>
                    <a:pt x="599" y="2344"/>
                  </a:lnTo>
                  <a:lnTo>
                    <a:pt x="499" y="2299"/>
                  </a:lnTo>
                  <a:lnTo>
                    <a:pt x="408" y="2247"/>
                  </a:lnTo>
                  <a:lnTo>
                    <a:pt x="327" y="2190"/>
                  </a:lnTo>
                  <a:lnTo>
                    <a:pt x="254" y="2128"/>
                  </a:lnTo>
                  <a:lnTo>
                    <a:pt x="188" y="2061"/>
                  </a:lnTo>
                  <a:lnTo>
                    <a:pt x="135" y="1990"/>
                  </a:lnTo>
                  <a:lnTo>
                    <a:pt x="89" y="1912"/>
                  </a:lnTo>
                  <a:lnTo>
                    <a:pt x="54" y="1831"/>
                  </a:lnTo>
                  <a:lnTo>
                    <a:pt x="28" y="1746"/>
                  </a:lnTo>
                  <a:lnTo>
                    <a:pt x="8" y="1645"/>
                  </a:lnTo>
                  <a:lnTo>
                    <a:pt x="0" y="1546"/>
                  </a:lnTo>
                  <a:lnTo>
                    <a:pt x="2" y="1451"/>
                  </a:lnTo>
                  <a:lnTo>
                    <a:pt x="14" y="1358"/>
                  </a:lnTo>
                  <a:lnTo>
                    <a:pt x="36" y="1266"/>
                  </a:lnTo>
                  <a:lnTo>
                    <a:pt x="65" y="1179"/>
                  </a:lnTo>
                  <a:lnTo>
                    <a:pt x="105" y="1094"/>
                  </a:lnTo>
                  <a:lnTo>
                    <a:pt x="153" y="1013"/>
                  </a:lnTo>
                  <a:lnTo>
                    <a:pt x="206" y="933"/>
                  </a:lnTo>
                  <a:lnTo>
                    <a:pt x="270" y="858"/>
                  </a:lnTo>
                  <a:lnTo>
                    <a:pt x="337" y="785"/>
                  </a:lnTo>
                  <a:lnTo>
                    <a:pt x="412" y="713"/>
                  </a:lnTo>
                  <a:close/>
                  <a:moveTo>
                    <a:pt x="1692" y="690"/>
                  </a:moveTo>
                  <a:lnTo>
                    <a:pt x="1887" y="690"/>
                  </a:lnTo>
                  <a:lnTo>
                    <a:pt x="1887" y="900"/>
                  </a:lnTo>
                  <a:lnTo>
                    <a:pt x="2033" y="900"/>
                  </a:lnTo>
                  <a:lnTo>
                    <a:pt x="2033" y="1056"/>
                  </a:lnTo>
                  <a:lnTo>
                    <a:pt x="1887" y="1056"/>
                  </a:lnTo>
                  <a:lnTo>
                    <a:pt x="1887" y="1435"/>
                  </a:lnTo>
                  <a:lnTo>
                    <a:pt x="1891" y="1459"/>
                  </a:lnTo>
                  <a:lnTo>
                    <a:pt x="1899" y="1478"/>
                  </a:lnTo>
                  <a:lnTo>
                    <a:pt x="1910" y="1492"/>
                  </a:lnTo>
                  <a:lnTo>
                    <a:pt x="1930" y="1500"/>
                  </a:lnTo>
                  <a:lnTo>
                    <a:pt x="1954" y="1504"/>
                  </a:lnTo>
                  <a:lnTo>
                    <a:pt x="2033" y="1504"/>
                  </a:lnTo>
                  <a:lnTo>
                    <a:pt x="2033" y="1665"/>
                  </a:lnTo>
                  <a:lnTo>
                    <a:pt x="1918" y="1665"/>
                  </a:lnTo>
                  <a:lnTo>
                    <a:pt x="1869" y="1661"/>
                  </a:lnTo>
                  <a:lnTo>
                    <a:pt x="1827" y="1651"/>
                  </a:lnTo>
                  <a:lnTo>
                    <a:pt x="1790" y="1633"/>
                  </a:lnTo>
                  <a:lnTo>
                    <a:pt x="1760" y="1609"/>
                  </a:lnTo>
                  <a:lnTo>
                    <a:pt x="1736" y="1581"/>
                  </a:lnTo>
                  <a:lnTo>
                    <a:pt x="1716" y="1552"/>
                  </a:lnTo>
                  <a:lnTo>
                    <a:pt x="1704" y="1518"/>
                  </a:lnTo>
                  <a:lnTo>
                    <a:pt x="1696" y="1482"/>
                  </a:lnTo>
                  <a:lnTo>
                    <a:pt x="1692" y="1447"/>
                  </a:lnTo>
                  <a:lnTo>
                    <a:pt x="1692" y="690"/>
                  </a:lnTo>
                  <a:close/>
                  <a:moveTo>
                    <a:pt x="551" y="608"/>
                  </a:moveTo>
                  <a:lnTo>
                    <a:pt x="745" y="608"/>
                  </a:lnTo>
                  <a:lnTo>
                    <a:pt x="745" y="793"/>
                  </a:lnTo>
                  <a:lnTo>
                    <a:pt x="551" y="793"/>
                  </a:lnTo>
                  <a:lnTo>
                    <a:pt x="551" y="608"/>
                  </a:lnTo>
                  <a:close/>
                  <a:moveTo>
                    <a:pt x="2882" y="581"/>
                  </a:moveTo>
                  <a:lnTo>
                    <a:pt x="3078" y="581"/>
                  </a:lnTo>
                  <a:lnTo>
                    <a:pt x="3078" y="1659"/>
                  </a:lnTo>
                  <a:lnTo>
                    <a:pt x="3032" y="1651"/>
                  </a:lnTo>
                  <a:lnTo>
                    <a:pt x="2995" y="1639"/>
                  </a:lnTo>
                  <a:lnTo>
                    <a:pt x="2961" y="1621"/>
                  </a:lnTo>
                  <a:lnTo>
                    <a:pt x="2935" y="1599"/>
                  </a:lnTo>
                  <a:lnTo>
                    <a:pt x="2915" y="1575"/>
                  </a:lnTo>
                  <a:lnTo>
                    <a:pt x="2899" y="1548"/>
                  </a:lnTo>
                  <a:lnTo>
                    <a:pt x="2889" y="1518"/>
                  </a:lnTo>
                  <a:lnTo>
                    <a:pt x="2884" y="1486"/>
                  </a:lnTo>
                  <a:lnTo>
                    <a:pt x="2882" y="1453"/>
                  </a:lnTo>
                  <a:lnTo>
                    <a:pt x="2882" y="581"/>
                  </a:lnTo>
                  <a:close/>
                  <a:moveTo>
                    <a:pt x="2396" y="0"/>
                  </a:moveTo>
                  <a:lnTo>
                    <a:pt x="2515" y="0"/>
                  </a:lnTo>
                  <a:lnTo>
                    <a:pt x="2632" y="6"/>
                  </a:lnTo>
                  <a:lnTo>
                    <a:pt x="2745" y="16"/>
                  </a:lnTo>
                  <a:lnTo>
                    <a:pt x="2856" y="32"/>
                  </a:lnTo>
                  <a:lnTo>
                    <a:pt x="2963" y="52"/>
                  </a:lnTo>
                  <a:lnTo>
                    <a:pt x="3064" y="77"/>
                  </a:lnTo>
                  <a:lnTo>
                    <a:pt x="3161" y="109"/>
                  </a:lnTo>
                  <a:lnTo>
                    <a:pt x="3252" y="145"/>
                  </a:lnTo>
                  <a:lnTo>
                    <a:pt x="3339" y="186"/>
                  </a:lnTo>
                  <a:lnTo>
                    <a:pt x="3419" y="232"/>
                  </a:lnTo>
                  <a:lnTo>
                    <a:pt x="3492" y="285"/>
                  </a:lnTo>
                  <a:lnTo>
                    <a:pt x="3557" y="341"/>
                  </a:lnTo>
                  <a:lnTo>
                    <a:pt x="3615" y="404"/>
                  </a:lnTo>
                  <a:lnTo>
                    <a:pt x="3664" y="472"/>
                  </a:lnTo>
                  <a:lnTo>
                    <a:pt x="3706" y="545"/>
                  </a:lnTo>
                  <a:lnTo>
                    <a:pt x="3740" y="622"/>
                  </a:lnTo>
                  <a:lnTo>
                    <a:pt x="3761" y="708"/>
                  </a:lnTo>
                  <a:lnTo>
                    <a:pt x="3775" y="805"/>
                  </a:lnTo>
                  <a:lnTo>
                    <a:pt x="3777" y="900"/>
                  </a:lnTo>
                  <a:lnTo>
                    <a:pt x="3769" y="991"/>
                  </a:lnTo>
                  <a:lnTo>
                    <a:pt x="3750" y="1080"/>
                  </a:lnTo>
                  <a:lnTo>
                    <a:pt x="3722" y="1163"/>
                  </a:lnTo>
                  <a:lnTo>
                    <a:pt x="3684" y="1243"/>
                  </a:lnTo>
                  <a:lnTo>
                    <a:pt x="3641" y="1316"/>
                  </a:lnTo>
                  <a:lnTo>
                    <a:pt x="3591" y="1385"/>
                  </a:lnTo>
                  <a:lnTo>
                    <a:pt x="3536" y="1449"/>
                  </a:lnTo>
                  <a:lnTo>
                    <a:pt x="3476" y="1506"/>
                  </a:lnTo>
                  <a:lnTo>
                    <a:pt x="3413" y="1556"/>
                  </a:lnTo>
                  <a:lnTo>
                    <a:pt x="3345" y="1599"/>
                  </a:lnTo>
                  <a:lnTo>
                    <a:pt x="3278" y="1637"/>
                  </a:lnTo>
                  <a:lnTo>
                    <a:pt x="3211" y="1665"/>
                  </a:lnTo>
                  <a:lnTo>
                    <a:pt x="3211" y="1459"/>
                  </a:lnTo>
                  <a:lnTo>
                    <a:pt x="3286" y="1409"/>
                  </a:lnTo>
                  <a:lnTo>
                    <a:pt x="3355" y="1352"/>
                  </a:lnTo>
                  <a:lnTo>
                    <a:pt x="3415" y="1288"/>
                  </a:lnTo>
                  <a:lnTo>
                    <a:pt x="3468" y="1221"/>
                  </a:lnTo>
                  <a:lnTo>
                    <a:pt x="3510" y="1151"/>
                  </a:lnTo>
                  <a:lnTo>
                    <a:pt x="3543" y="1076"/>
                  </a:lnTo>
                  <a:lnTo>
                    <a:pt x="3569" y="1001"/>
                  </a:lnTo>
                  <a:lnTo>
                    <a:pt x="3581" y="922"/>
                  </a:lnTo>
                  <a:lnTo>
                    <a:pt x="3585" y="842"/>
                  </a:lnTo>
                  <a:lnTo>
                    <a:pt x="3577" y="763"/>
                  </a:lnTo>
                  <a:lnTo>
                    <a:pt x="3557" y="684"/>
                  </a:lnTo>
                  <a:lnTo>
                    <a:pt x="3530" y="610"/>
                  </a:lnTo>
                  <a:lnTo>
                    <a:pt x="3490" y="541"/>
                  </a:lnTo>
                  <a:lnTo>
                    <a:pt x="3444" y="478"/>
                  </a:lnTo>
                  <a:lnTo>
                    <a:pt x="3389" y="420"/>
                  </a:lnTo>
                  <a:lnTo>
                    <a:pt x="3327" y="369"/>
                  </a:lnTo>
                  <a:lnTo>
                    <a:pt x="3258" y="321"/>
                  </a:lnTo>
                  <a:lnTo>
                    <a:pt x="3183" y="280"/>
                  </a:lnTo>
                  <a:lnTo>
                    <a:pt x="3100" y="244"/>
                  </a:lnTo>
                  <a:lnTo>
                    <a:pt x="3010" y="212"/>
                  </a:lnTo>
                  <a:lnTo>
                    <a:pt x="2917" y="186"/>
                  </a:lnTo>
                  <a:lnTo>
                    <a:pt x="2818" y="165"/>
                  </a:lnTo>
                  <a:lnTo>
                    <a:pt x="2715" y="149"/>
                  </a:lnTo>
                  <a:lnTo>
                    <a:pt x="2608" y="139"/>
                  </a:lnTo>
                  <a:lnTo>
                    <a:pt x="2497" y="131"/>
                  </a:lnTo>
                  <a:lnTo>
                    <a:pt x="2384" y="131"/>
                  </a:lnTo>
                  <a:lnTo>
                    <a:pt x="2267" y="133"/>
                  </a:lnTo>
                  <a:lnTo>
                    <a:pt x="2148" y="141"/>
                  </a:lnTo>
                  <a:lnTo>
                    <a:pt x="2027" y="153"/>
                  </a:lnTo>
                  <a:lnTo>
                    <a:pt x="1905" y="171"/>
                  </a:lnTo>
                  <a:lnTo>
                    <a:pt x="1782" y="192"/>
                  </a:lnTo>
                  <a:lnTo>
                    <a:pt x="1659" y="218"/>
                  </a:lnTo>
                  <a:lnTo>
                    <a:pt x="1536" y="248"/>
                  </a:lnTo>
                  <a:lnTo>
                    <a:pt x="1413" y="283"/>
                  </a:lnTo>
                  <a:lnTo>
                    <a:pt x="1292" y="321"/>
                  </a:lnTo>
                  <a:lnTo>
                    <a:pt x="1171" y="365"/>
                  </a:lnTo>
                  <a:lnTo>
                    <a:pt x="1052" y="412"/>
                  </a:lnTo>
                  <a:lnTo>
                    <a:pt x="937" y="464"/>
                  </a:lnTo>
                  <a:lnTo>
                    <a:pt x="824" y="519"/>
                  </a:lnTo>
                  <a:lnTo>
                    <a:pt x="824" y="446"/>
                  </a:lnTo>
                  <a:lnTo>
                    <a:pt x="933" y="383"/>
                  </a:lnTo>
                  <a:lnTo>
                    <a:pt x="1046" y="325"/>
                  </a:lnTo>
                  <a:lnTo>
                    <a:pt x="1163" y="270"/>
                  </a:lnTo>
                  <a:lnTo>
                    <a:pt x="1282" y="222"/>
                  </a:lnTo>
                  <a:lnTo>
                    <a:pt x="1405" y="176"/>
                  </a:lnTo>
                  <a:lnTo>
                    <a:pt x="1528" y="137"/>
                  </a:lnTo>
                  <a:lnTo>
                    <a:pt x="1651" y="103"/>
                  </a:lnTo>
                  <a:lnTo>
                    <a:pt x="1776" y="73"/>
                  </a:lnTo>
                  <a:lnTo>
                    <a:pt x="1903" y="50"/>
                  </a:lnTo>
                  <a:lnTo>
                    <a:pt x="2027" y="30"/>
                  </a:lnTo>
                  <a:lnTo>
                    <a:pt x="2150" y="14"/>
                  </a:lnTo>
                  <a:lnTo>
                    <a:pt x="2273" y="4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Freeform 37"/>
            <p:cNvSpPr>
              <a:spLocks noEditPoints="1"/>
            </p:cNvSpPr>
            <p:nvPr userDrawn="1"/>
          </p:nvSpPr>
          <p:spPr bwMode="auto">
            <a:xfrm>
              <a:off x="1513181" y="577858"/>
              <a:ext cx="52243" cy="51581"/>
            </a:xfrm>
            <a:custGeom>
              <a:avLst/>
              <a:gdLst>
                <a:gd name="T0" fmla="*/ 61 w 156"/>
                <a:gd name="T1" fmla="*/ 73 h 156"/>
                <a:gd name="T2" fmla="*/ 69 w 156"/>
                <a:gd name="T3" fmla="*/ 73 h 156"/>
                <a:gd name="T4" fmla="*/ 75 w 156"/>
                <a:gd name="T5" fmla="*/ 73 h 156"/>
                <a:gd name="T6" fmla="*/ 87 w 156"/>
                <a:gd name="T7" fmla="*/ 71 h 156"/>
                <a:gd name="T8" fmla="*/ 93 w 156"/>
                <a:gd name="T9" fmla="*/ 65 h 156"/>
                <a:gd name="T10" fmla="*/ 93 w 156"/>
                <a:gd name="T11" fmla="*/ 57 h 156"/>
                <a:gd name="T12" fmla="*/ 89 w 156"/>
                <a:gd name="T13" fmla="*/ 49 h 156"/>
                <a:gd name="T14" fmla="*/ 81 w 156"/>
                <a:gd name="T15" fmla="*/ 45 h 156"/>
                <a:gd name="T16" fmla="*/ 61 w 156"/>
                <a:gd name="T17" fmla="*/ 45 h 156"/>
                <a:gd name="T18" fmla="*/ 89 w 156"/>
                <a:gd name="T19" fmla="*/ 29 h 156"/>
                <a:gd name="T20" fmla="*/ 109 w 156"/>
                <a:gd name="T21" fmla="*/ 43 h 156"/>
                <a:gd name="T22" fmla="*/ 111 w 156"/>
                <a:gd name="T23" fmla="*/ 59 h 156"/>
                <a:gd name="T24" fmla="*/ 109 w 156"/>
                <a:gd name="T25" fmla="*/ 73 h 156"/>
                <a:gd name="T26" fmla="*/ 99 w 156"/>
                <a:gd name="T27" fmla="*/ 81 h 156"/>
                <a:gd name="T28" fmla="*/ 114 w 156"/>
                <a:gd name="T29" fmla="*/ 119 h 156"/>
                <a:gd name="T30" fmla="*/ 114 w 156"/>
                <a:gd name="T31" fmla="*/ 123 h 156"/>
                <a:gd name="T32" fmla="*/ 113 w 156"/>
                <a:gd name="T33" fmla="*/ 125 h 156"/>
                <a:gd name="T34" fmla="*/ 97 w 156"/>
                <a:gd name="T35" fmla="*/ 125 h 156"/>
                <a:gd name="T36" fmla="*/ 95 w 156"/>
                <a:gd name="T37" fmla="*/ 123 h 156"/>
                <a:gd name="T38" fmla="*/ 73 w 156"/>
                <a:gd name="T39" fmla="*/ 89 h 156"/>
                <a:gd name="T40" fmla="*/ 71 w 156"/>
                <a:gd name="T41" fmla="*/ 87 h 156"/>
                <a:gd name="T42" fmla="*/ 63 w 156"/>
                <a:gd name="T43" fmla="*/ 87 h 156"/>
                <a:gd name="T44" fmla="*/ 63 w 156"/>
                <a:gd name="T45" fmla="*/ 123 h 156"/>
                <a:gd name="T46" fmla="*/ 59 w 156"/>
                <a:gd name="T47" fmla="*/ 125 h 156"/>
                <a:gd name="T48" fmla="*/ 43 w 156"/>
                <a:gd name="T49" fmla="*/ 123 h 156"/>
                <a:gd name="T50" fmla="*/ 43 w 156"/>
                <a:gd name="T51" fmla="*/ 37 h 156"/>
                <a:gd name="T52" fmla="*/ 45 w 156"/>
                <a:gd name="T53" fmla="*/ 31 h 156"/>
                <a:gd name="T54" fmla="*/ 53 w 156"/>
                <a:gd name="T55" fmla="*/ 29 h 156"/>
                <a:gd name="T56" fmla="*/ 67 w 156"/>
                <a:gd name="T57" fmla="*/ 27 h 156"/>
                <a:gd name="T58" fmla="*/ 77 w 156"/>
                <a:gd name="T59" fmla="*/ 14 h 156"/>
                <a:gd name="T60" fmla="*/ 31 w 156"/>
                <a:gd name="T61" fmla="*/ 31 h 156"/>
                <a:gd name="T62" fmla="*/ 13 w 156"/>
                <a:gd name="T63" fmla="*/ 79 h 156"/>
                <a:gd name="T64" fmla="*/ 31 w 156"/>
                <a:gd name="T65" fmla="*/ 123 h 156"/>
                <a:gd name="T66" fmla="*/ 77 w 156"/>
                <a:gd name="T67" fmla="*/ 142 h 156"/>
                <a:gd name="T68" fmla="*/ 122 w 156"/>
                <a:gd name="T69" fmla="*/ 123 h 156"/>
                <a:gd name="T70" fmla="*/ 142 w 156"/>
                <a:gd name="T71" fmla="*/ 79 h 156"/>
                <a:gd name="T72" fmla="*/ 122 w 156"/>
                <a:gd name="T73" fmla="*/ 31 h 156"/>
                <a:gd name="T74" fmla="*/ 77 w 156"/>
                <a:gd name="T75" fmla="*/ 14 h 156"/>
                <a:gd name="T76" fmla="*/ 103 w 156"/>
                <a:gd name="T77" fmla="*/ 4 h 156"/>
                <a:gd name="T78" fmla="*/ 140 w 156"/>
                <a:gd name="T79" fmla="*/ 31 h 156"/>
                <a:gd name="T80" fmla="*/ 156 w 156"/>
                <a:gd name="T81" fmla="*/ 79 h 156"/>
                <a:gd name="T82" fmla="*/ 140 w 156"/>
                <a:gd name="T83" fmla="*/ 125 h 156"/>
                <a:gd name="T84" fmla="*/ 103 w 156"/>
                <a:gd name="T85" fmla="*/ 152 h 156"/>
                <a:gd name="T86" fmla="*/ 53 w 156"/>
                <a:gd name="T87" fmla="*/ 152 h 156"/>
                <a:gd name="T88" fmla="*/ 13 w 156"/>
                <a:gd name="T89" fmla="*/ 125 h 156"/>
                <a:gd name="T90" fmla="*/ 0 w 156"/>
                <a:gd name="T91" fmla="*/ 79 h 156"/>
                <a:gd name="T92" fmla="*/ 13 w 156"/>
                <a:gd name="T93" fmla="*/ 31 h 156"/>
                <a:gd name="T94" fmla="*/ 53 w 156"/>
                <a:gd name="T95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6" h="156">
                  <a:moveTo>
                    <a:pt x="61" y="45"/>
                  </a:moveTo>
                  <a:lnTo>
                    <a:pt x="61" y="73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3" y="73"/>
                  </a:lnTo>
                  <a:lnTo>
                    <a:pt x="75" y="73"/>
                  </a:lnTo>
                  <a:lnTo>
                    <a:pt x="81" y="73"/>
                  </a:lnTo>
                  <a:lnTo>
                    <a:pt x="87" y="71"/>
                  </a:lnTo>
                  <a:lnTo>
                    <a:pt x="89" y="67"/>
                  </a:lnTo>
                  <a:lnTo>
                    <a:pt x="93" y="65"/>
                  </a:lnTo>
                  <a:lnTo>
                    <a:pt x="93" y="59"/>
                  </a:lnTo>
                  <a:lnTo>
                    <a:pt x="93" y="57"/>
                  </a:lnTo>
                  <a:lnTo>
                    <a:pt x="93" y="53"/>
                  </a:lnTo>
                  <a:lnTo>
                    <a:pt x="89" y="49"/>
                  </a:lnTo>
                  <a:lnTo>
                    <a:pt x="87" y="47"/>
                  </a:lnTo>
                  <a:lnTo>
                    <a:pt x="81" y="45"/>
                  </a:lnTo>
                  <a:lnTo>
                    <a:pt x="75" y="45"/>
                  </a:lnTo>
                  <a:lnTo>
                    <a:pt x="61" y="45"/>
                  </a:lnTo>
                  <a:close/>
                  <a:moveTo>
                    <a:pt x="73" y="27"/>
                  </a:moveTo>
                  <a:lnTo>
                    <a:pt x="89" y="29"/>
                  </a:lnTo>
                  <a:lnTo>
                    <a:pt x="101" y="35"/>
                  </a:lnTo>
                  <a:lnTo>
                    <a:pt x="109" y="43"/>
                  </a:lnTo>
                  <a:lnTo>
                    <a:pt x="111" y="57"/>
                  </a:lnTo>
                  <a:lnTo>
                    <a:pt x="111" y="59"/>
                  </a:lnTo>
                  <a:lnTo>
                    <a:pt x="111" y="67"/>
                  </a:lnTo>
                  <a:lnTo>
                    <a:pt x="109" y="73"/>
                  </a:lnTo>
                  <a:lnTo>
                    <a:pt x="105" y="79"/>
                  </a:lnTo>
                  <a:lnTo>
                    <a:pt x="99" y="81"/>
                  </a:lnTo>
                  <a:lnTo>
                    <a:pt x="93" y="85"/>
                  </a:lnTo>
                  <a:lnTo>
                    <a:pt x="114" y="119"/>
                  </a:lnTo>
                  <a:lnTo>
                    <a:pt x="114" y="121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3" y="125"/>
                  </a:lnTo>
                  <a:lnTo>
                    <a:pt x="111" y="125"/>
                  </a:lnTo>
                  <a:lnTo>
                    <a:pt x="97" y="125"/>
                  </a:lnTo>
                  <a:lnTo>
                    <a:pt x="95" y="125"/>
                  </a:lnTo>
                  <a:lnTo>
                    <a:pt x="95" y="123"/>
                  </a:lnTo>
                  <a:lnTo>
                    <a:pt x="75" y="89"/>
                  </a:lnTo>
                  <a:lnTo>
                    <a:pt x="73" y="89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69" y="87"/>
                  </a:lnTo>
                  <a:lnTo>
                    <a:pt x="63" y="87"/>
                  </a:lnTo>
                  <a:lnTo>
                    <a:pt x="63" y="121"/>
                  </a:lnTo>
                  <a:lnTo>
                    <a:pt x="63" y="123"/>
                  </a:lnTo>
                  <a:lnTo>
                    <a:pt x="61" y="125"/>
                  </a:lnTo>
                  <a:lnTo>
                    <a:pt x="59" y="125"/>
                  </a:lnTo>
                  <a:lnTo>
                    <a:pt x="45" y="125"/>
                  </a:lnTo>
                  <a:lnTo>
                    <a:pt x="43" y="123"/>
                  </a:lnTo>
                  <a:lnTo>
                    <a:pt x="43" y="121"/>
                  </a:lnTo>
                  <a:lnTo>
                    <a:pt x="43" y="37"/>
                  </a:lnTo>
                  <a:lnTo>
                    <a:pt x="43" y="33"/>
                  </a:lnTo>
                  <a:lnTo>
                    <a:pt x="45" y="31"/>
                  </a:lnTo>
                  <a:lnTo>
                    <a:pt x="49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67" y="27"/>
                  </a:lnTo>
                  <a:lnTo>
                    <a:pt x="73" y="27"/>
                  </a:lnTo>
                  <a:close/>
                  <a:moveTo>
                    <a:pt x="77" y="14"/>
                  </a:moveTo>
                  <a:lnTo>
                    <a:pt x="51" y="18"/>
                  </a:lnTo>
                  <a:lnTo>
                    <a:pt x="31" y="31"/>
                  </a:lnTo>
                  <a:lnTo>
                    <a:pt x="17" y="53"/>
                  </a:lnTo>
                  <a:lnTo>
                    <a:pt x="13" y="79"/>
                  </a:lnTo>
                  <a:lnTo>
                    <a:pt x="17" y="103"/>
                  </a:lnTo>
                  <a:lnTo>
                    <a:pt x="31" y="123"/>
                  </a:lnTo>
                  <a:lnTo>
                    <a:pt x="51" y="136"/>
                  </a:lnTo>
                  <a:lnTo>
                    <a:pt x="77" y="142"/>
                  </a:lnTo>
                  <a:lnTo>
                    <a:pt x="103" y="136"/>
                  </a:lnTo>
                  <a:lnTo>
                    <a:pt x="122" y="123"/>
                  </a:lnTo>
                  <a:lnTo>
                    <a:pt x="136" y="103"/>
                  </a:lnTo>
                  <a:lnTo>
                    <a:pt x="142" y="79"/>
                  </a:lnTo>
                  <a:lnTo>
                    <a:pt x="136" y="53"/>
                  </a:lnTo>
                  <a:lnTo>
                    <a:pt x="122" y="31"/>
                  </a:lnTo>
                  <a:lnTo>
                    <a:pt x="103" y="18"/>
                  </a:lnTo>
                  <a:lnTo>
                    <a:pt x="77" y="14"/>
                  </a:lnTo>
                  <a:close/>
                  <a:moveTo>
                    <a:pt x="77" y="0"/>
                  </a:moveTo>
                  <a:lnTo>
                    <a:pt x="103" y="4"/>
                  </a:lnTo>
                  <a:lnTo>
                    <a:pt x="122" y="16"/>
                  </a:lnTo>
                  <a:lnTo>
                    <a:pt x="140" y="31"/>
                  </a:lnTo>
                  <a:lnTo>
                    <a:pt x="152" y="53"/>
                  </a:lnTo>
                  <a:lnTo>
                    <a:pt x="156" y="79"/>
                  </a:lnTo>
                  <a:lnTo>
                    <a:pt x="152" y="103"/>
                  </a:lnTo>
                  <a:lnTo>
                    <a:pt x="140" y="125"/>
                  </a:lnTo>
                  <a:lnTo>
                    <a:pt x="122" y="140"/>
                  </a:lnTo>
                  <a:lnTo>
                    <a:pt x="103" y="152"/>
                  </a:lnTo>
                  <a:lnTo>
                    <a:pt x="77" y="156"/>
                  </a:lnTo>
                  <a:lnTo>
                    <a:pt x="53" y="152"/>
                  </a:lnTo>
                  <a:lnTo>
                    <a:pt x="31" y="140"/>
                  </a:lnTo>
                  <a:lnTo>
                    <a:pt x="13" y="125"/>
                  </a:lnTo>
                  <a:lnTo>
                    <a:pt x="4" y="103"/>
                  </a:lnTo>
                  <a:lnTo>
                    <a:pt x="0" y="79"/>
                  </a:lnTo>
                  <a:lnTo>
                    <a:pt x="4" y="53"/>
                  </a:lnTo>
                  <a:lnTo>
                    <a:pt x="13" y="31"/>
                  </a:lnTo>
                  <a:lnTo>
                    <a:pt x="31" y="16"/>
                  </a:lnTo>
                  <a:lnTo>
                    <a:pt x="53" y="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912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32516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Intel Confidential/Internal Use Only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5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 gradient">
    <p:bg>
      <p:bgPr>
        <a:gradFill>
          <a:gsLst>
            <a:gs pos="19000">
              <a:schemeClr val="bg2"/>
            </a:gs>
            <a:gs pos="100000">
              <a:schemeClr val="bg2">
                <a:lumMod val="30000"/>
              </a:schemeClr>
            </a:gs>
            <a:gs pos="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1951" y="6191832"/>
            <a:ext cx="11248101" cy="215508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 marL="228589" indent="-152392">
              <a:defRPr sz="1200"/>
            </a:lvl2pPr>
            <a:lvl3pPr marL="457178" indent="-152392">
              <a:defRPr sz="1200"/>
            </a:lvl3pPr>
            <a:lvl4pPr marL="685766" indent="-152392">
              <a:defRPr sz="1200"/>
            </a:lvl4pPr>
            <a:lvl5pPr marL="914354" indent="-152392">
              <a:defRPr sz="1200"/>
            </a:lvl5pPr>
          </a:lstStyle>
          <a:p>
            <a:pPr lvl="0"/>
            <a:r>
              <a:rPr lang="en-US" dirty="0" smtClean="0"/>
              <a:t>Click to edit footnote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11797793" y="6553185"/>
            <a:ext cx="170987" cy="16414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>
                <a:solidFill>
                  <a:prstClr val="white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99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 gradient">
    <p:bg>
      <p:bgPr>
        <a:gradFill>
          <a:gsLst>
            <a:gs pos="19000">
              <a:schemeClr val="bg2"/>
            </a:gs>
            <a:gs pos="100000">
              <a:schemeClr val="bg2">
                <a:lumMod val="30000"/>
              </a:schemeClr>
            </a:gs>
            <a:gs pos="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97793" y="6553185"/>
            <a:ext cx="170987" cy="16414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21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">
    <p:bg>
      <p:bgPr>
        <a:gradFill>
          <a:gsLst>
            <a:gs pos="19000">
              <a:schemeClr val="bg2"/>
            </a:gs>
            <a:gs pos="100000">
              <a:schemeClr val="bg2">
                <a:lumMod val="30000"/>
              </a:schemeClr>
            </a:gs>
            <a:gs pos="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8937" y="339664"/>
            <a:ext cx="11331575" cy="867930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70000"/>
              </a:lnSpc>
              <a:defRPr sz="7200" b="0">
                <a:solidFill>
                  <a:schemeClr val="tx1">
                    <a:alpha val="9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233577" y="3070900"/>
            <a:ext cx="10486936" cy="2862322"/>
          </a:xfrm>
        </p:spPr>
        <p:txBody>
          <a:bodyPr wrap="square">
            <a:sp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97793" y="6553185"/>
            <a:ext cx="170987" cy="16414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8938" y="1881188"/>
            <a:ext cx="11331575" cy="1095375"/>
          </a:xfrm>
        </p:spPr>
        <p:txBody>
          <a:bodyPr/>
          <a:lstStyle>
            <a:lvl1pPr>
              <a:defRPr sz="4000" baseline="0">
                <a:solidFill>
                  <a:srgbClr val="F3D54E"/>
                </a:solidFill>
              </a:defRPr>
            </a:lvl1pPr>
          </a:lstStyle>
          <a:p>
            <a:pPr lvl="0"/>
            <a:r>
              <a:rPr lang="en-US" dirty="0" smtClean="0"/>
              <a:t>Insert Poll Question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14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ection Header - dark gradient">
    <p:bg>
      <p:bgPr>
        <a:gradFill>
          <a:gsLst>
            <a:gs pos="19000">
              <a:schemeClr val="bg2"/>
            </a:gs>
            <a:gs pos="100000">
              <a:schemeClr val="bg2">
                <a:lumMod val="30000"/>
              </a:schemeClr>
            </a:gs>
            <a:gs pos="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71951" y="3544791"/>
            <a:ext cx="11248100" cy="867930"/>
          </a:xfrm>
        </p:spPr>
        <p:txBody>
          <a:bodyPr anchor="t" anchorCtr="0">
            <a:spAutoFit/>
          </a:bodyPr>
          <a:lstStyle>
            <a:lvl1pPr algn="l">
              <a:lnSpc>
                <a:spcPct val="70000"/>
              </a:lnSpc>
              <a:defRPr sz="7200" b="0">
                <a:solidFill>
                  <a:schemeClr val="tx1">
                    <a:alpha val="9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1951" y="4443499"/>
            <a:ext cx="11248100" cy="156985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buClr>
                <a:schemeClr val="tx1"/>
              </a:buClr>
              <a:defRPr sz="2133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Clr>
                <a:schemeClr val="tx1"/>
              </a:buClr>
              <a:defRPr sz="1867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/>
              </a:buClr>
              <a:defRPr sz="1867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buClr>
                <a:schemeClr val="tx1"/>
              </a:buClr>
              <a:defRPr sz="1867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buClr>
                <a:schemeClr val="tx1"/>
              </a:buClr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432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11797793" y="6553185"/>
            <a:ext cx="170987" cy="16414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>
                <a:solidFill>
                  <a:prstClr val="white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66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03C71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690112" y="2500173"/>
            <a:ext cx="2811779" cy="1853184"/>
            <a:chOff x="451796" y="386081"/>
            <a:chExt cx="1249194" cy="823318"/>
          </a:xfrm>
        </p:grpSpPr>
        <p:sp>
          <p:nvSpPr>
            <p:cNvPr id="12" name="Freeform 36"/>
            <p:cNvSpPr>
              <a:spLocks noEditPoints="1"/>
            </p:cNvSpPr>
            <p:nvPr userDrawn="1"/>
          </p:nvSpPr>
          <p:spPr bwMode="auto">
            <a:xfrm>
              <a:off x="451796" y="386081"/>
              <a:ext cx="1249194" cy="823318"/>
            </a:xfrm>
            <a:custGeom>
              <a:avLst/>
              <a:gdLst>
                <a:gd name="T0" fmla="*/ 2295 w 3777"/>
                <a:gd name="T1" fmla="*/ 1128 h 2491"/>
                <a:gd name="T2" fmla="*/ 2564 w 3777"/>
                <a:gd name="T3" fmla="*/ 1149 h 2491"/>
                <a:gd name="T4" fmla="*/ 2434 w 3777"/>
                <a:gd name="T5" fmla="*/ 1046 h 2491"/>
                <a:gd name="T6" fmla="*/ 1474 w 3777"/>
                <a:gd name="T7" fmla="*/ 949 h 2491"/>
                <a:gd name="T8" fmla="*/ 1548 w 3777"/>
                <a:gd name="T9" fmla="*/ 1130 h 2491"/>
                <a:gd name="T10" fmla="*/ 1326 w 3777"/>
                <a:gd name="T11" fmla="*/ 1068 h 2491"/>
                <a:gd name="T12" fmla="*/ 920 w 3777"/>
                <a:gd name="T13" fmla="*/ 900 h 2491"/>
                <a:gd name="T14" fmla="*/ 630 w 3777"/>
                <a:gd name="T15" fmla="*/ 1637 h 2491"/>
                <a:gd name="T16" fmla="*/ 551 w 3777"/>
                <a:gd name="T17" fmla="*/ 1468 h 2491"/>
                <a:gd name="T18" fmla="*/ 2646 w 3777"/>
                <a:gd name="T19" fmla="*/ 959 h 2491"/>
                <a:gd name="T20" fmla="*/ 2769 w 3777"/>
                <a:gd name="T21" fmla="*/ 1272 h 2491"/>
                <a:gd name="T22" fmla="*/ 2335 w 3777"/>
                <a:gd name="T23" fmla="*/ 1478 h 2491"/>
                <a:gd name="T24" fmla="*/ 2551 w 3777"/>
                <a:gd name="T25" fmla="*/ 1496 h 2491"/>
                <a:gd name="T26" fmla="*/ 2677 w 3777"/>
                <a:gd name="T27" fmla="*/ 1613 h 2491"/>
                <a:gd name="T28" fmla="*/ 2400 w 3777"/>
                <a:gd name="T29" fmla="*/ 1677 h 2491"/>
                <a:gd name="T30" fmla="*/ 2162 w 3777"/>
                <a:gd name="T31" fmla="*/ 1556 h 2491"/>
                <a:gd name="T32" fmla="*/ 2087 w 3777"/>
                <a:gd name="T33" fmla="*/ 1215 h 2491"/>
                <a:gd name="T34" fmla="*/ 2243 w 3777"/>
                <a:gd name="T35" fmla="*/ 941 h 2491"/>
                <a:gd name="T36" fmla="*/ 412 w 3777"/>
                <a:gd name="T37" fmla="*/ 815 h 2491"/>
                <a:gd name="T38" fmla="*/ 164 w 3777"/>
                <a:gd name="T39" fmla="*/ 1308 h 2491"/>
                <a:gd name="T40" fmla="*/ 246 w 3777"/>
                <a:gd name="T41" fmla="*/ 1819 h 2491"/>
                <a:gd name="T42" fmla="*/ 614 w 3777"/>
                <a:gd name="T43" fmla="*/ 2109 h 2491"/>
                <a:gd name="T44" fmla="*/ 1163 w 3777"/>
                <a:gd name="T45" fmla="*/ 2229 h 2491"/>
                <a:gd name="T46" fmla="*/ 1796 w 3777"/>
                <a:gd name="T47" fmla="*/ 2220 h 2491"/>
                <a:gd name="T48" fmla="*/ 2654 w 3777"/>
                <a:gd name="T49" fmla="*/ 2031 h 2491"/>
                <a:gd name="T50" fmla="*/ 3022 w 3777"/>
                <a:gd name="T51" fmla="*/ 2160 h 2491"/>
                <a:gd name="T52" fmla="*/ 2228 w 3777"/>
                <a:gd name="T53" fmla="*/ 2412 h 2491"/>
                <a:gd name="T54" fmla="*/ 1360 w 3777"/>
                <a:gd name="T55" fmla="*/ 2489 h 2491"/>
                <a:gd name="T56" fmla="*/ 599 w 3777"/>
                <a:gd name="T57" fmla="*/ 2344 h 2491"/>
                <a:gd name="T58" fmla="*/ 135 w 3777"/>
                <a:gd name="T59" fmla="*/ 1990 h 2491"/>
                <a:gd name="T60" fmla="*/ 2 w 3777"/>
                <a:gd name="T61" fmla="*/ 1451 h 2491"/>
                <a:gd name="T62" fmla="*/ 206 w 3777"/>
                <a:gd name="T63" fmla="*/ 933 h 2491"/>
                <a:gd name="T64" fmla="*/ 1887 w 3777"/>
                <a:gd name="T65" fmla="*/ 900 h 2491"/>
                <a:gd name="T66" fmla="*/ 1899 w 3777"/>
                <a:gd name="T67" fmla="*/ 1478 h 2491"/>
                <a:gd name="T68" fmla="*/ 1918 w 3777"/>
                <a:gd name="T69" fmla="*/ 1665 h 2491"/>
                <a:gd name="T70" fmla="*/ 1716 w 3777"/>
                <a:gd name="T71" fmla="*/ 1552 h 2491"/>
                <a:gd name="T72" fmla="*/ 745 w 3777"/>
                <a:gd name="T73" fmla="*/ 608 h 2491"/>
                <a:gd name="T74" fmla="*/ 3078 w 3777"/>
                <a:gd name="T75" fmla="*/ 1659 h 2491"/>
                <a:gd name="T76" fmla="*/ 2899 w 3777"/>
                <a:gd name="T77" fmla="*/ 1548 h 2491"/>
                <a:gd name="T78" fmla="*/ 2515 w 3777"/>
                <a:gd name="T79" fmla="*/ 0 h 2491"/>
                <a:gd name="T80" fmla="*/ 3161 w 3777"/>
                <a:gd name="T81" fmla="*/ 109 h 2491"/>
                <a:gd name="T82" fmla="*/ 3615 w 3777"/>
                <a:gd name="T83" fmla="*/ 404 h 2491"/>
                <a:gd name="T84" fmla="*/ 3777 w 3777"/>
                <a:gd name="T85" fmla="*/ 900 h 2491"/>
                <a:gd name="T86" fmla="*/ 3591 w 3777"/>
                <a:gd name="T87" fmla="*/ 1385 h 2491"/>
                <a:gd name="T88" fmla="*/ 3211 w 3777"/>
                <a:gd name="T89" fmla="*/ 1665 h 2491"/>
                <a:gd name="T90" fmla="*/ 3510 w 3777"/>
                <a:gd name="T91" fmla="*/ 1151 h 2491"/>
                <a:gd name="T92" fmla="*/ 3557 w 3777"/>
                <a:gd name="T93" fmla="*/ 684 h 2491"/>
                <a:gd name="T94" fmla="*/ 3258 w 3777"/>
                <a:gd name="T95" fmla="*/ 321 h 2491"/>
                <a:gd name="T96" fmla="*/ 2715 w 3777"/>
                <a:gd name="T97" fmla="*/ 149 h 2491"/>
                <a:gd name="T98" fmla="*/ 2027 w 3777"/>
                <a:gd name="T99" fmla="*/ 153 h 2491"/>
                <a:gd name="T100" fmla="*/ 1292 w 3777"/>
                <a:gd name="T101" fmla="*/ 321 h 2491"/>
                <a:gd name="T102" fmla="*/ 933 w 3777"/>
                <a:gd name="T103" fmla="*/ 383 h 2491"/>
                <a:gd name="T104" fmla="*/ 1651 w 3777"/>
                <a:gd name="T105" fmla="*/ 103 h 2491"/>
                <a:gd name="T106" fmla="*/ 2396 w 3777"/>
                <a:gd name="T107" fmla="*/ 0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77" h="2491">
                  <a:moveTo>
                    <a:pt x="2434" y="1046"/>
                  </a:moveTo>
                  <a:lnTo>
                    <a:pt x="2396" y="1050"/>
                  </a:lnTo>
                  <a:lnTo>
                    <a:pt x="2362" y="1062"/>
                  </a:lnTo>
                  <a:lnTo>
                    <a:pt x="2335" y="1078"/>
                  </a:lnTo>
                  <a:lnTo>
                    <a:pt x="2311" y="1102"/>
                  </a:lnTo>
                  <a:lnTo>
                    <a:pt x="2295" y="1128"/>
                  </a:lnTo>
                  <a:lnTo>
                    <a:pt x="2285" y="1153"/>
                  </a:lnTo>
                  <a:lnTo>
                    <a:pt x="2279" y="1179"/>
                  </a:lnTo>
                  <a:lnTo>
                    <a:pt x="2275" y="1211"/>
                  </a:lnTo>
                  <a:lnTo>
                    <a:pt x="2574" y="1211"/>
                  </a:lnTo>
                  <a:lnTo>
                    <a:pt x="2572" y="1179"/>
                  </a:lnTo>
                  <a:lnTo>
                    <a:pt x="2564" y="1149"/>
                  </a:lnTo>
                  <a:lnTo>
                    <a:pt x="2555" y="1122"/>
                  </a:lnTo>
                  <a:lnTo>
                    <a:pt x="2541" y="1098"/>
                  </a:lnTo>
                  <a:lnTo>
                    <a:pt x="2521" y="1076"/>
                  </a:lnTo>
                  <a:lnTo>
                    <a:pt x="2497" y="1060"/>
                  </a:lnTo>
                  <a:lnTo>
                    <a:pt x="2467" y="1050"/>
                  </a:lnTo>
                  <a:lnTo>
                    <a:pt x="2434" y="1046"/>
                  </a:lnTo>
                  <a:close/>
                  <a:moveTo>
                    <a:pt x="920" y="900"/>
                  </a:moveTo>
                  <a:lnTo>
                    <a:pt x="1320" y="900"/>
                  </a:lnTo>
                  <a:lnTo>
                    <a:pt x="1367" y="904"/>
                  </a:lnTo>
                  <a:lnTo>
                    <a:pt x="1409" y="914"/>
                  </a:lnTo>
                  <a:lnTo>
                    <a:pt x="1445" y="929"/>
                  </a:lnTo>
                  <a:lnTo>
                    <a:pt x="1474" y="949"/>
                  </a:lnTo>
                  <a:lnTo>
                    <a:pt x="1498" y="973"/>
                  </a:lnTo>
                  <a:lnTo>
                    <a:pt x="1516" y="1001"/>
                  </a:lnTo>
                  <a:lnTo>
                    <a:pt x="1532" y="1031"/>
                  </a:lnTo>
                  <a:lnTo>
                    <a:pt x="1540" y="1062"/>
                  </a:lnTo>
                  <a:lnTo>
                    <a:pt x="1546" y="1096"/>
                  </a:lnTo>
                  <a:lnTo>
                    <a:pt x="1548" y="1130"/>
                  </a:lnTo>
                  <a:lnTo>
                    <a:pt x="1548" y="1667"/>
                  </a:lnTo>
                  <a:lnTo>
                    <a:pt x="1354" y="1667"/>
                  </a:lnTo>
                  <a:lnTo>
                    <a:pt x="1354" y="1130"/>
                  </a:lnTo>
                  <a:lnTo>
                    <a:pt x="1352" y="1104"/>
                  </a:lnTo>
                  <a:lnTo>
                    <a:pt x="1342" y="1084"/>
                  </a:lnTo>
                  <a:lnTo>
                    <a:pt x="1326" y="1068"/>
                  </a:lnTo>
                  <a:lnTo>
                    <a:pt x="1304" y="1060"/>
                  </a:lnTo>
                  <a:lnTo>
                    <a:pt x="1274" y="1056"/>
                  </a:lnTo>
                  <a:lnTo>
                    <a:pt x="1114" y="1056"/>
                  </a:lnTo>
                  <a:lnTo>
                    <a:pt x="1114" y="1667"/>
                  </a:lnTo>
                  <a:lnTo>
                    <a:pt x="920" y="1667"/>
                  </a:lnTo>
                  <a:lnTo>
                    <a:pt x="920" y="900"/>
                  </a:lnTo>
                  <a:close/>
                  <a:moveTo>
                    <a:pt x="551" y="900"/>
                  </a:moveTo>
                  <a:lnTo>
                    <a:pt x="747" y="900"/>
                  </a:lnTo>
                  <a:lnTo>
                    <a:pt x="747" y="1675"/>
                  </a:lnTo>
                  <a:lnTo>
                    <a:pt x="702" y="1667"/>
                  </a:lnTo>
                  <a:lnTo>
                    <a:pt x="662" y="1655"/>
                  </a:lnTo>
                  <a:lnTo>
                    <a:pt x="630" y="1637"/>
                  </a:lnTo>
                  <a:lnTo>
                    <a:pt x="604" y="1617"/>
                  </a:lnTo>
                  <a:lnTo>
                    <a:pt x="585" y="1591"/>
                  </a:lnTo>
                  <a:lnTo>
                    <a:pt x="569" y="1564"/>
                  </a:lnTo>
                  <a:lnTo>
                    <a:pt x="559" y="1534"/>
                  </a:lnTo>
                  <a:lnTo>
                    <a:pt x="553" y="1502"/>
                  </a:lnTo>
                  <a:lnTo>
                    <a:pt x="551" y="1468"/>
                  </a:lnTo>
                  <a:lnTo>
                    <a:pt x="551" y="900"/>
                  </a:lnTo>
                  <a:close/>
                  <a:moveTo>
                    <a:pt x="2442" y="886"/>
                  </a:moveTo>
                  <a:lnTo>
                    <a:pt x="2501" y="892"/>
                  </a:lnTo>
                  <a:lnTo>
                    <a:pt x="2557" y="906"/>
                  </a:lnTo>
                  <a:lnTo>
                    <a:pt x="2604" y="928"/>
                  </a:lnTo>
                  <a:lnTo>
                    <a:pt x="2646" y="959"/>
                  </a:lnTo>
                  <a:lnTo>
                    <a:pt x="2683" y="997"/>
                  </a:lnTo>
                  <a:lnTo>
                    <a:pt x="2713" y="1042"/>
                  </a:lnTo>
                  <a:lnTo>
                    <a:pt x="2737" y="1092"/>
                  </a:lnTo>
                  <a:lnTo>
                    <a:pt x="2755" y="1147"/>
                  </a:lnTo>
                  <a:lnTo>
                    <a:pt x="2765" y="1209"/>
                  </a:lnTo>
                  <a:lnTo>
                    <a:pt x="2769" y="1272"/>
                  </a:lnTo>
                  <a:lnTo>
                    <a:pt x="2769" y="1344"/>
                  </a:lnTo>
                  <a:lnTo>
                    <a:pt x="2275" y="1344"/>
                  </a:lnTo>
                  <a:lnTo>
                    <a:pt x="2279" y="1383"/>
                  </a:lnTo>
                  <a:lnTo>
                    <a:pt x="2291" y="1421"/>
                  </a:lnTo>
                  <a:lnTo>
                    <a:pt x="2309" y="1453"/>
                  </a:lnTo>
                  <a:lnTo>
                    <a:pt x="2335" y="1478"/>
                  </a:lnTo>
                  <a:lnTo>
                    <a:pt x="2366" y="1498"/>
                  </a:lnTo>
                  <a:lnTo>
                    <a:pt x="2404" y="1510"/>
                  </a:lnTo>
                  <a:lnTo>
                    <a:pt x="2448" y="1514"/>
                  </a:lnTo>
                  <a:lnTo>
                    <a:pt x="2487" y="1512"/>
                  </a:lnTo>
                  <a:lnTo>
                    <a:pt x="2521" y="1506"/>
                  </a:lnTo>
                  <a:lnTo>
                    <a:pt x="2551" y="1496"/>
                  </a:lnTo>
                  <a:lnTo>
                    <a:pt x="2576" y="1482"/>
                  </a:lnTo>
                  <a:lnTo>
                    <a:pt x="2602" y="1465"/>
                  </a:lnTo>
                  <a:lnTo>
                    <a:pt x="2626" y="1443"/>
                  </a:lnTo>
                  <a:lnTo>
                    <a:pt x="2747" y="1556"/>
                  </a:lnTo>
                  <a:lnTo>
                    <a:pt x="2713" y="1587"/>
                  </a:lnTo>
                  <a:lnTo>
                    <a:pt x="2677" y="1613"/>
                  </a:lnTo>
                  <a:lnTo>
                    <a:pt x="2640" y="1637"/>
                  </a:lnTo>
                  <a:lnTo>
                    <a:pt x="2600" y="1655"/>
                  </a:lnTo>
                  <a:lnTo>
                    <a:pt x="2555" y="1667"/>
                  </a:lnTo>
                  <a:lnTo>
                    <a:pt x="2503" y="1675"/>
                  </a:lnTo>
                  <a:lnTo>
                    <a:pt x="2446" y="1679"/>
                  </a:lnTo>
                  <a:lnTo>
                    <a:pt x="2400" y="1677"/>
                  </a:lnTo>
                  <a:lnTo>
                    <a:pt x="2354" y="1669"/>
                  </a:lnTo>
                  <a:lnTo>
                    <a:pt x="2311" y="1659"/>
                  </a:lnTo>
                  <a:lnTo>
                    <a:pt x="2269" y="1641"/>
                  </a:lnTo>
                  <a:lnTo>
                    <a:pt x="2232" y="1619"/>
                  </a:lnTo>
                  <a:lnTo>
                    <a:pt x="2194" y="1591"/>
                  </a:lnTo>
                  <a:lnTo>
                    <a:pt x="2162" y="1556"/>
                  </a:lnTo>
                  <a:lnTo>
                    <a:pt x="2136" y="1516"/>
                  </a:lnTo>
                  <a:lnTo>
                    <a:pt x="2113" y="1468"/>
                  </a:lnTo>
                  <a:lnTo>
                    <a:pt x="2097" y="1413"/>
                  </a:lnTo>
                  <a:lnTo>
                    <a:pt x="2087" y="1352"/>
                  </a:lnTo>
                  <a:lnTo>
                    <a:pt x="2083" y="1282"/>
                  </a:lnTo>
                  <a:lnTo>
                    <a:pt x="2087" y="1215"/>
                  </a:lnTo>
                  <a:lnTo>
                    <a:pt x="2097" y="1155"/>
                  </a:lnTo>
                  <a:lnTo>
                    <a:pt x="2115" y="1100"/>
                  </a:lnTo>
                  <a:lnTo>
                    <a:pt x="2138" y="1050"/>
                  </a:lnTo>
                  <a:lnTo>
                    <a:pt x="2168" y="1009"/>
                  </a:lnTo>
                  <a:lnTo>
                    <a:pt x="2204" y="971"/>
                  </a:lnTo>
                  <a:lnTo>
                    <a:pt x="2243" y="941"/>
                  </a:lnTo>
                  <a:lnTo>
                    <a:pt x="2289" y="918"/>
                  </a:lnTo>
                  <a:lnTo>
                    <a:pt x="2337" y="900"/>
                  </a:lnTo>
                  <a:lnTo>
                    <a:pt x="2388" y="890"/>
                  </a:lnTo>
                  <a:lnTo>
                    <a:pt x="2442" y="886"/>
                  </a:lnTo>
                  <a:close/>
                  <a:moveTo>
                    <a:pt x="412" y="713"/>
                  </a:moveTo>
                  <a:lnTo>
                    <a:pt x="412" y="815"/>
                  </a:lnTo>
                  <a:lnTo>
                    <a:pt x="357" y="882"/>
                  </a:lnTo>
                  <a:lnTo>
                    <a:pt x="305" y="957"/>
                  </a:lnTo>
                  <a:lnTo>
                    <a:pt x="258" y="1038"/>
                  </a:lnTo>
                  <a:lnTo>
                    <a:pt x="218" y="1124"/>
                  </a:lnTo>
                  <a:lnTo>
                    <a:pt x="186" y="1215"/>
                  </a:lnTo>
                  <a:lnTo>
                    <a:pt x="164" y="1308"/>
                  </a:lnTo>
                  <a:lnTo>
                    <a:pt x="151" y="1405"/>
                  </a:lnTo>
                  <a:lnTo>
                    <a:pt x="151" y="1500"/>
                  </a:lnTo>
                  <a:lnTo>
                    <a:pt x="161" y="1597"/>
                  </a:lnTo>
                  <a:lnTo>
                    <a:pt x="180" y="1677"/>
                  </a:lnTo>
                  <a:lnTo>
                    <a:pt x="210" y="1752"/>
                  </a:lnTo>
                  <a:lnTo>
                    <a:pt x="246" y="1819"/>
                  </a:lnTo>
                  <a:lnTo>
                    <a:pt x="291" y="1881"/>
                  </a:lnTo>
                  <a:lnTo>
                    <a:pt x="343" y="1936"/>
                  </a:lnTo>
                  <a:lnTo>
                    <a:pt x="402" y="1988"/>
                  </a:lnTo>
                  <a:lnTo>
                    <a:pt x="468" y="2033"/>
                  </a:lnTo>
                  <a:lnTo>
                    <a:pt x="539" y="2073"/>
                  </a:lnTo>
                  <a:lnTo>
                    <a:pt x="614" y="2109"/>
                  </a:lnTo>
                  <a:lnTo>
                    <a:pt x="696" y="2140"/>
                  </a:lnTo>
                  <a:lnTo>
                    <a:pt x="783" y="2166"/>
                  </a:lnTo>
                  <a:lnTo>
                    <a:pt x="872" y="2188"/>
                  </a:lnTo>
                  <a:lnTo>
                    <a:pt x="967" y="2206"/>
                  </a:lnTo>
                  <a:lnTo>
                    <a:pt x="1064" y="2220"/>
                  </a:lnTo>
                  <a:lnTo>
                    <a:pt x="1163" y="2229"/>
                  </a:lnTo>
                  <a:lnTo>
                    <a:pt x="1266" y="2235"/>
                  </a:lnTo>
                  <a:lnTo>
                    <a:pt x="1369" y="2237"/>
                  </a:lnTo>
                  <a:lnTo>
                    <a:pt x="1474" y="2237"/>
                  </a:lnTo>
                  <a:lnTo>
                    <a:pt x="1581" y="2235"/>
                  </a:lnTo>
                  <a:lnTo>
                    <a:pt x="1689" y="2229"/>
                  </a:lnTo>
                  <a:lnTo>
                    <a:pt x="1796" y="2220"/>
                  </a:lnTo>
                  <a:lnTo>
                    <a:pt x="1934" y="2204"/>
                  </a:lnTo>
                  <a:lnTo>
                    <a:pt x="2079" y="2180"/>
                  </a:lnTo>
                  <a:lnTo>
                    <a:pt x="2224" y="2152"/>
                  </a:lnTo>
                  <a:lnTo>
                    <a:pt x="2370" y="2116"/>
                  </a:lnTo>
                  <a:lnTo>
                    <a:pt x="2513" y="2077"/>
                  </a:lnTo>
                  <a:lnTo>
                    <a:pt x="2654" y="2031"/>
                  </a:lnTo>
                  <a:lnTo>
                    <a:pt x="2786" y="1982"/>
                  </a:lnTo>
                  <a:lnTo>
                    <a:pt x="2913" y="1930"/>
                  </a:lnTo>
                  <a:lnTo>
                    <a:pt x="3032" y="1873"/>
                  </a:lnTo>
                  <a:lnTo>
                    <a:pt x="3137" y="1815"/>
                  </a:lnTo>
                  <a:lnTo>
                    <a:pt x="3137" y="2101"/>
                  </a:lnTo>
                  <a:lnTo>
                    <a:pt x="3022" y="2160"/>
                  </a:lnTo>
                  <a:lnTo>
                    <a:pt x="2901" y="2214"/>
                  </a:lnTo>
                  <a:lnTo>
                    <a:pt x="2773" y="2263"/>
                  </a:lnTo>
                  <a:lnTo>
                    <a:pt x="2638" y="2307"/>
                  </a:lnTo>
                  <a:lnTo>
                    <a:pt x="2503" y="2346"/>
                  </a:lnTo>
                  <a:lnTo>
                    <a:pt x="2364" y="2382"/>
                  </a:lnTo>
                  <a:lnTo>
                    <a:pt x="2228" y="2412"/>
                  </a:lnTo>
                  <a:lnTo>
                    <a:pt x="2095" y="2438"/>
                  </a:lnTo>
                  <a:lnTo>
                    <a:pt x="1964" y="2457"/>
                  </a:lnTo>
                  <a:lnTo>
                    <a:pt x="1839" y="2471"/>
                  </a:lnTo>
                  <a:lnTo>
                    <a:pt x="1673" y="2485"/>
                  </a:lnTo>
                  <a:lnTo>
                    <a:pt x="1512" y="2491"/>
                  </a:lnTo>
                  <a:lnTo>
                    <a:pt x="1360" y="2489"/>
                  </a:lnTo>
                  <a:lnTo>
                    <a:pt x="1215" y="2481"/>
                  </a:lnTo>
                  <a:lnTo>
                    <a:pt x="1076" y="2465"/>
                  </a:lnTo>
                  <a:lnTo>
                    <a:pt x="945" y="2445"/>
                  </a:lnTo>
                  <a:lnTo>
                    <a:pt x="820" y="2418"/>
                  </a:lnTo>
                  <a:lnTo>
                    <a:pt x="706" y="2384"/>
                  </a:lnTo>
                  <a:lnTo>
                    <a:pt x="599" y="2344"/>
                  </a:lnTo>
                  <a:lnTo>
                    <a:pt x="499" y="2299"/>
                  </a:lnTo>
                  <a:lnTo>
                    <a:pt x="408" y="2247"/>
                  </a:lnTo>
                  <a:lnTo>
                    <a:pt x="327" y="2190"/>
                  </a:lnTo>
                  <a:lnTo>
                    <a:pt x="254" y="2128"/>
                  </a:lnTo>
                  <a:lnTo>
                    <a:pt x="188" y="2061"/>
                  </a:lnTo>
                  <a:lnTo>
                    <a:pt x="135" y="1990"/>
                  </a:lnTo>
                  <a:lnTo>
                    <a:pt x="89" y="1912"/>
                  </a:lnTo>
                  <a:lnTo>
                    <a:pt x="54" y="1831"/>
                  </a:lnTo>
                  <a:lnTo>
                    <a:pt x="28" y="1746"/>
                  </a:lnTo>
                  <a:lnTo>
                    <a:pt x="8" y="1645"/>
                  </a:lnTo>
                  <a:lnTo>
                    <a:pt x="0" y="1546"/>
                  </a:lnTo>
                  <a:lnTo>
                    <a:pt x="2" y="1451"/>
                  </a:lnTo>
                  <a:lnTo>
                    <a:pt x="14" y="1358"/>
                  </a:lnTo>
                  <a:lnTo>
                    <a:pt x="36" y="1266"/>
                  </a:lnTo>
                  <a:lnTo>
                    <a:pt x="65" y="1179"/>
                  </a:lnTo>
                  <a:lnTo>
                    <a:pt x="105" y="1094"/>
                  </a:lnTo>
                  <a:lnTo>
                    <a:pt x="153" y="1013"/>
                  </a:lnTo>
                  <a:lnTo>
                    <a:pt x="206" y="933"/>
                  </a:lnTo>
                  <a:lnTo>
                    <a:pt x="270" y="858"/>
                  </a:lnTo>
                  <a:lnTo>
                    <a:pt x="337" y="785"/>
                  </a:lnTo>
                  <a:lnTo>
                    <a:pt x="412" y="713"/>
                  </a:lnTo>
                  <a:close/>
                  <a:moveTo>
                    <a:pt x="1692" y="690"/>
                  </a:moveTo>
                  <a:lnTo>
                    <a:pt x="1887" y="690"/>
                  </a:lnTo>
                  <a:lnTo>
                    <a:pt x="1887" y="900"/>
                  </a:lnTo>
                  <a:lnTo>
                    <a:pt x="2033" y="900"/>
                  </a:lnTo>
                  <a:lnTo>
                    <a:pt x="2033" y="1056"/>
                  </a:lnTo>
                  <a:lnTo>
                    <a:pt x="1887" y="1056"/>
                  </a:lnTo>
                  <a:lnTo>
                    <a:pt x="1887" y="1435"/>
                  </a:lnTo>
                  <a:lnTo>
                    <a:pt x="1891" y="1459"/>
                  </a:lnTo>
                  <a:lnTo>
                    <a:pt x="1899" y="1478"/>
                  </a:lnTo>
                  <a:lnTo>
                    <a:pt x="1910" y="1492"/>
                  </a:lnTo>
                  <a:lnTo>
                    <a:pt x="1930" y="1500"/>
                  </a:lnTo>
                  <a:lnTo>
                    <a:pt x="1954" y="1504"/>
                  </a:lnTo>
                  <a:lnTo>
                    <a:pt x="2033" y="1504"/>
                  </a:lnTo>
                  <a:lnTo>
                    <a:pt x="2033" y="1665"/>
                  </a:lnTo>
                  <a:lnTo>
                    <a:pt x="1918" y="1665"/>
                  </a:lnTo>
                  <a:lnTo>
                    <a:pt x="1869" y="1661"/>
                  </a:lnTo>
                  <a:lnTo>
                    <a:pt x="1827" y="1651"/>
                  </a:lnTo>
                  <a:lnTo>
                    <a:pt x="1790" y="1633"/>
                  </a:lnTo>
                  <a:lnTo>
                    <a:pt x="1760" y="1609"/>
                  </a:lnTo>
                  <a:lnTo>
                    <a:pt x="1736" y="1581"/>
                  </a:lnTo>
                  <a:lnTo>
                    <a:pt x="1716" y="1552"/>
                  </a:lnTo>
                  <a:lnTo>
                    <a:pt x="1704" y="1518"/>
                  </a:lnTo>
                  <a:lnTo>
                    <a:pt x="1696" y="1482"/>
                  </a:lnTo>
                  <a:lnTo>
                    <a:pt x="1692" y="1447"/>
                  </a:lnTo>
                  <a:lnTo>
                    <a:pt x="1692" y="690"/>
                  </a:lnTo>
                  <a:close/>
                  <a:moveTo>
                    <a:pt x="551" y="608"/>
                  </a:moveTo>
                  <a:lnTo>
                    <a:pt x="745" y="608"/>
                  </a:lnTo>
                  <a:lnTo>
                    <a:pt x="745" y="793"/>
                  </a:lnTo>
                  <a:lnTo>
                    <a:pt x="551" y="793"/>
                  </a:lnTo>
                  <a:lnTo>
                    <a:pt x="551" y="608"/>
                  </a:lnTo>
                  <a:close/>
                  <a:moveTo>
                    <a:pt x="2882" y="581"/>
                  </a:moveTo>
                  <a:lnTo>
                    <a:pt x="3078" y="581"/>
                  </a:lnTo>
                  <a:lnTo>
                    <a:pt x="3078" y="1659"/>
                  </a:lnTo>
                  <a:lnTo>
                    <a:pt x="3032" y="1651"/>
                  </a:lnTo>
                  <a:lnTo>
                    <a:pt x="2995" y="1639"/>
                  </a:lnTo>
                  <a:lnTo>
                    <a:pt x="2961" y="1621"/>
                  </a:lnTo>
                  <a:lnTo>
                    <a:pt x="2935" y="1599"/>
                  </a:lnTo>
                  <a:lnTo>
                    <a:pt x="2915" y="1575"/>
                  </a:lnTo>
                  <a:lnTo>
                    <a:pt x="2899" y="1548"/>
                  </a:lnTo>
                  <a:lnTo>
                    <a:pt x="2889" y="1518"/>
                  </a:lnTo>
                  <a:lnTo>
                    <a:pt x="2884" y="1486"/>
                  </a:lnTo>
                  <a:lnTo>
                    <a:pt x="2882" y="1453"/>
                  </a:lnTo>
                  <a:lnTo>
                    <a:pt x="2882" y="581"/>
                  </a:lnTo>
                  <a:close/>
                  <a:moveTo>
                    <a:pt x="2396" y="0"/>
                  </a:moveTo>
                  <a:lnTo>
                    <a:pt x="2515" y="0"/>
                  </a:lnTo>
                  <a:lnTo>
                    <a:pt x="2632" y="6"/>
                  </a:lnTo>
                  <a:lnTo>
                    <a:pt x="2745" y="16"/>
                  </a:lnTo>
                  <a:lnTo>
                    <a:pt x="2856" y="32"/>
                  </a:lnTo>
                  <a:lnTo>
                    <a:pt x="2963" y="52"/>
                  </a:lnTo>
                  <a:lnTo>
                    <a:pt x="3064" y="77"/>
                  </a:lnTo>
                  <a:lnTo>
                    <a:pt x="3161" y="109"/>
                  </a:lnTo>
                  <a:lnTo>
                    <a:pt x="3252" y="145"/>
                  </a:lnTo>
                  <a:lnTo>
                    <a:pt x="3339" y="186"/>
                  </a:lnTo>
                  <a:lnTo>
                    <a:pt x="3419" y="232"/>
                  </a:lnTo>
                  <a:lnTo>
                    <a:pt x="3492" y="285"/>
                  </a:lnTo>
                  <a:lnTo>
                    <a:pt x="3557" y="341"/>
                  </a:lnTo>
                  <a:lnTo>
                    <a:pt x="3615" y="404"/>
                  </a:lnTo>
                  <a:lnTo>
                    <a:pt x="3664" y="472"/>
                  </a:lnTo>
                  <a:lnTo>
                    <a:pt x="3706" y="545"/>
                  </a:lnTo>
                  <a:lnTo>
                    <a:pt x="3740" y="622"/>
                  </a:lnTo>
                  <a:lnTo>
                    <a:pt x="3761" y="708"/>
                  </a:lnTo>
                  <a:lnTo>
                    <a:pt x="3775" y="805"/>
                  </a:lnTo>
                  <a:lnTo>
                    <a:pt x="3777" y="900"/>
                  </a:lnTo>
                  <a:lnTo>
                    <a:pt x="3769" y="991"/>
                  </a:lnTo>
                  <a:lnTo>
                    <a:pt x="3750" y="1080"/>
                  </a:lnTo>
                  <a:lnTo>
                    <a:pt x="3722" y="1163"/>
                  </a:lnTo>
                  <a:lnTo>
                    <a:pt x="3684" y="1243"/>
                  </a:lnTo>
                  <a:lnTo>
                    <a:pt x="3641" y="1316"/>
                  </a:lnTo>
                  <a:lnTo>
                    <a:pt x="3591" y="1385"/>
                  </a:lnTo>
                  <a:lnTo>
                    <a:pt x="3536" y="1449"/>
                  </a:lnTo>
                  <a:lnTo>
                    <a:pt x="3476" y="1506"/>
                  </a:lnTo>
                  <a:lnTo>
                    <a:pt x="3413" y="1556"/>
                  </a:lnTo>
                  <a:lnTo>
                    <a:pt x="3345" y="1599"/>
                  </a:lnTo>
                  <a:lnTo>
                    <a:pt x="3278" y="1637"/>
                  </a:lnTo>
                  <a:lnTo>
                    <a:pt x="3211" y="1665"/>
                  </a:lnTo>
                  <a:lnTo>
                    <a:pt x="3211" y="1459"/>
                  </a:lnTo>
                  <a:lnTo>
                    <a:pt x="3286" y="1409"/>
                  </a:lnTo>
                  <a:lnTo>
                    <a:pt x="3355" y="1352"/>
                  </a:lnTo>
                  <a:lnTo>
                    <a:pt x="3415" y="1288"/>
                  </a:lnTo>
                  <a:lnTo>
                    <a:pt x="3468" y="1221"/>
                  </a:lnTo>
                  <a:lnTo>
                    <a:pt x="3510" y="1151"/>
                  </a:lnTo>
                  <a:lnTo>
                    <a:pt x="3543" y="1076"/>
                  </a:lnTo>
                  <a:lnTo>
                    <a:pt x="3569" y="1001"/>
                  </a:lnTo>
                  <a:lnTo>
                    <a:pt x="3581" y="922"/>
                  </a:lnTo>
                  <a:lnTo>
                    <a:pt x="3585" y="842"/>
                  </a:lnTo>
                  <a:lnTo>
                    <a:pt x="3577" y="763"/>
                  </a:lnTo>
                  <a:lnTo>
                    <a:pt x="3557" y="684"/>
                  </a:lnTo>
                  <a:lnTo>
                    <a:pt x="3530" y="610"/>
                  </a:lnTo>
                  <a:lnTo>
                    <a:pt x="3490" y="541"/>
                  </a:lnTo>
                  <a:lnTo>
                    <a:pt x="3444" y="478"/>
                  </a:lnTo>
                  <a:lnTo>
                    <a:pt x="3389" y="420"/>
                  </a:lnTo>
                  <a:lnTo>
                    <a:pt x="3327" y="369"/>
                  </a:lnTo>
                  <a:lnTo>
                    <a:pt x="3258" y="321"/>
                  </a:lnTo>
                  <a:lnTo>
                    <a:pt x="3183" y="280"/>
                  </a:lnTo>
                  <a:lnTo>
                    <a:pt x="3100" y="244"/>
                  </a:lnTo>
                  <a:lnTo>
                    <a:pt x="3010" y="212"/>
                  </a:lnTo>
                  <a:lnTo>
                    <a:pt x="2917" y="186"/>
                  </a:lnTo>
                  <a:lnTo>
                    <a:pt x="2818" y="165"/>
                  </a:lnTo>
                  <a:lnTo>
                    <a:pt x="2715" y="149"/>
                  </a:lnTo>
                  <a:lnTo>
                    <a:pt x="2608" y="139"/>
                  </a:lnTo>
                  <a:lnTo>
                    <a:pt x="2497" y="131"/>
                  </a:lnTo>
                  <a:lnTo>
                    <a:pt x="2384" y="131"/>
                  </a:lnTo>
                  <a:lnTo>
                    <a:pt x="2267" y="133"/>
                  </a:lnTo>
                  <a:lnTo>
                    <a:pt x="2148" y="141"/>
                  </a:lnTo>
                  <a:lnTo>
                    <a:pt x="2027" y="153"/>
                  </a:lnTo>
                  <a:lnTo>
                    <a:pt x="1905" y="171"/>
                  </a:lnTo>
                  <a:lnTo>
                    <a:pt x="1782" y="192"/>
                  </a:lnTo>
                  <a:lnTo>
                    <a:pt x="1659" y="218"/>
                  </a:lnTo>
                  <a:lnTo>
                    <a:pt x="1536" y="248"/>
                  </a:lnTo>
                  <a:lnTo>
                    <a:pt x="1413" y="283"/>
                  </a:lnTo>
                  <a:lnTo>
                    <a:pt x="1292" y="321"/>
                  </a:lnTo>
                  <a:lnTo>
                    <a:pt x="1171" y="365"/>
                  </a:lnTo>
                  <a:lnTo>
                    <a:pt x="1052" y="412"/>
                  </a:lnTo>
                  <a:lnTo>
                    <a:pt x="937" y="464"/>
                  </a:lnTo>
                  <a:lnTo>
                    <a:pt x="824" y="519"/>
                  </a:lnTo>
                  <a:lnTo>
                    <a:pt x="824" y="446"/>
                  </a:lnTo>
                  <a:lnTo>
                    <a:pt x="933" y="383"/>
                  </a:lnTo>
                  <a:lnTo>
                    <a:pt x="1046" y="325"/>
                  </a:lnTo>
                  <a:lnTo>
                    <a:pt x="1163" y="270"/>
                  </a:lnTo>
                  <a:lnTo>
                    <a:pt x="1282" y="222"/>
                  </a:lnTo>
                  <a:lnTo>
                    <a:pt x="1405" y="176"/>
                  </a:lnTo>
                  <a:lnTo>
                    <a:pt x="1528" y="137"/>
                  </a:lnTo>
                  <a:lnTo>
                    <a:pt x="1651" y="103"/>
                  </a:lnTo>
                  <a:lnTo>
                    <a:pt x="1776" y="73"/>
                  </a:lnTo>
                  <a:lnTo>
                    <a:pt x="1903" y="50"/>
                  </a:lnTo>
                  <a:lnTo>
                    <a:pt x="2027" y="30"/>
                  </a:lnTo>
                  <a:lnTo>
                    <a:pt x="2150" y="14"/>
                  </a:lnTo>
                  <a:lnTo>
                    <a:pt x="2273" y="4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Freeform 37"/>
            <p:cNvSpPr>
              <a:spLocks noEditPoints="1"/>
            </p:cNvSpPr>
            <p:nvPr userDrawn="1"/>
          </p:nvSpPr>
          <p:spPr bwMode="auto">
            <a:xfrm>
              <a:off x="1513181" y="577858"/>
              <a:ext cx="52243" cy="51581"/>
            </a:xfrm>
            <a:custGeom>
              <a:avLst/>
              <a:gdLst>
                <a:gd name="T0" fmla="*/ 61 w 156"/>
                <a:gd name="T1" fmla="*/ 73 h 156"/>
                <a:gd name="T2" fmla="*/ 69 w 156"/>
                <a:gd name="T3" fmla="*/ 73 h 156"/>
                <a:gd name="T4" fmla="*/ 75 w 156"/>
                <a:gd name="T5" fmla="*/ 73 h 156"/>
                <a:gd name="T6" fmla="*/ 87 w 156"/>
                <a:gd name="T7" fmla="*/ 71 h 156"/>
                <a:gd name="T8" fmla="*/ 93 w 156"/>
                <a:gd name="T9" fmla="*/ 65 h 156"/>
                <a:gd name="T10" fmla="*/ 93 w 156"/>
                <a:gd name="T11" fmla="*/ 57 h 156"/>
                <a:gd name="T12" fmla="*/ 89 w 156"/>
                <a:gd name="T13" fmla="*/ 49 h 156"/>
                <a:gd name="T14" fmla="*/ 81 w 156"/>
                <a:gd name="T15" fmla="*/ 45 h 156"/>
                <a:gd name="T16" fmla="*/ 61 w 156"/>
                <a:gd name="T17" fmla="*/ 45 h 156"/>
                <a:gd name="T18" fmla="*/ 89 w 156"/>
                <a:gd name="T19" fmla="*/ 29 h 156"/>
                <a:gd name="T20" fmla="*/ 109 w 156"/>
                <a:gd name="T21" fmla="*/ 43 h 156"/>
                <a:gd name="T22" fmla="*/ 111 w 156"/>
                <a:gd name="T23" fmla="*/ 59 h 156"/>
                <a:gd name="T24" fmla="*/ 109 w 156"/>
                <a:gd name="T25" fmla="*/ 73 h 156"/>
                <a:gd name="T26" fmla="*/ 99 w 156"/>
                <a:gd name="T27" fmla="*/ 81 h 156"/>
                <a:gd name="T28" fmla="*/ 114 w 156"/>
                <a:gd name="T29" fmla="*/ 119 h 156"/>
                <a:gd name="T30" fmla="*/ 114 w 156"/>
                <a:gd name="T31" fmla="*/ 123 h 156"/>
                <a:gd name="T32" fmla="*/ 113 w 156"/>
                <a:gd name="T33" fmla="*/ 125 h 156"/>
                <a:gd name="T34" fmla="*/ 97 w 156"/>
                <a:gd name="T35" fmla="*/ 125 h 156"/>
                <a:gd name="T36" fmla="*/ 95 w 156"/>
                <a:gd name="T37" fmla="*/ 123 h 156"/>
                <a:gd name="T38" fmla="*/ 73 w 156"/>
                <a:gd name="T39" fmla="*/ 89 h 156"/>
                <a:gd name="T40" fmla="*/ 71 w 156"/>
                <a:gd name="T41" fmla="*/ 87 h 156"/>
                <a:gd name="T42" fmla="*/ 63 w 156"/>
                <a:gd name="T43" fmla="*/ 87 h 156"/>
                <a:gd name="T44" fmla="*/ 63 w 156"/>
                <a:gd name="T45" fmla="*/ 123 h 156"/>
                <a:gd name="T46" fmla="*/ 59 w 156"/>
                <a:gd name="T47" fmla="*/ 125 h 156"/>
                <a:gd name="T48" fmla="*/ 43 w 156"/>
                <a:gd name="T49" fmla="*/ 123 h 156"/>
                <a:gd name="T50" fmla="*/ 43 w 156"/>
                <a:gd name="T51" fmla="*/ 37 h 156"/>
                <a:gd name="T52" fmla="*/ 45 w 156"/>
                <a:gd name="T53" fmla="*/ 31 h 156"/>
                <a:gd name="T54" fmla="*/ 53 w 156"/>
                <a:gd name="T55" fmla="*/ 29 h 156"/>
                <a:gd name="T56" fmla="*/ 67 w 156"/>
                <a:gd name="T57" fmla="*/ 27 h 156"/>
                <a:gd name="T58" fmla="*/ 77 w 156"/>
                <a:gd name="T59" fmla="*/ 14 h 156"/>
                <a:gd name="T60" fmla="*/ 31 w 156"/>
                <a:gd name="T61" fmla="*/ 31 h 156"/>
                <a:gd name="T62" fmla="*/ 13 w 156"/>
                <a:gd name="T63" fmla="*/ 79 h 156"/>
                <a:gd name="T64" fmla="*/ 31 w 156"/>
                <a:gd name="T65" fmla="*/ 123 h 156"/>
                <a:gd name="T66" fmla="*/ 77 w 156"/>
                <a:gd name="T67" fmla="*/ 142 h 156"/>
                <a:gd name="T68" fmla="*/ 122 w 156"/>
                <a:gd name="T69" fmla="*/ 123 h 156"/>
                <a:gd name="T70" fmla="*/ 142 w 156"/>
                <a:gd name="T71" fmla="*/ 79 h 156"/>
                <a:gd name="T72" fmla="*/ 122 w 156"/>
                <a:gd name="T73" fmla="*/ 31 h 156"/>
                <a:gd name="T74" fmla="*/ 77 w 156"/>
                <a:gd name="T75" fmla="*/ 14 h 156"/>
                <a:gd name="T76" fmla="*/ 103 w 156"/>
                <a:gd name="T77" fmla="*/ 4 h 156"/>
                <a:gd name="T78" fmla="*/ 140 w 156"/>
                <a:gd name="T79" fmla="*/ 31 h 156"/>
                <a:gd name="T80" fmla="*/ 156 w 156"/>
                <a:gd name="T81" fmla="*/ 79 h 156"/>
                <a:gd name="T82" fmla="*/ 140 w 156"/>
                <a:gd name="T83" fmla="*/ 125 h 156"/>
                <a:gd name="T84" fmla="*/ 103 w 156"/>
                <a:gd name="T85" fmla="*/ 152 h 156"/>
                <a:gd name="T86" fmla="*/ 53 w 156"/>
                <a:gd name="T87" fmla="*/ 152 h 156"/>
                <a:gd name="T88" fmla="*/ 13 w 156"/>
                <a:gd name="T89" fmla="*/ 125 h 156"/>
                <a:gd name="T90" fmla="*/ 0 w 156"/>
                <a:gd name="T91" fmla="*/ 79 h 156"/>
                <a:gd name="T92" fmla="*/ 13 w 156"/>
                <a:gd name="T93" fmla="*/ 31 h 156"/>
                <a:gd name="T94" fmla="*/ 53 w 156"/>
                <a:gd name="T95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6" h="156">
                  <a:moveTo>
                    <a:pt x="61" y="45"/>
                  </a:moveTo>
                  <a:lnTo>
                    <a:pt x="61" y="73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3" y="73"/>
                  </a:lnTo>
                  <a:lnTo>
                    <a:pt x="75" y="73"/>
                  </a:lnTo>
                  <a:lnTo>
                    <a:pt x="81" y="73"/>
                  </a:lnTo>
                  <a:lnTo>
                    <a:pt x="87" y="71"/>
                  </a:lnTo>
                  <a:lnTo>
                    <a:pt x="89" y="67"/>
                  </a:lnTo>
                  <a:lnTo>
                    <a:pt x="93" y="65"/>
                  </a:lnTo>
                  <a:lnTo>
                    <a:pt x="93" y="59"/>
                  </a:lnTo>
                  <a:lnTo>
                    <a:pt x="93" y="57"/>
                  </a:lnTo>
                  <a:lnTo>
                    <a:pt x="93" y="53"/>
                  </a:lnTo>
                  <a:lnTo>
                    <a:pt x="89" y="49"/>
                  </a:lnTo>
                  <a:lnTo>
                    <a:pt x="87" y="47"/>
                  </a:lnTo>
                  <a:lnTo>
                    <a:pt x="81" y="45"/>
                  </a:lnTo>
                  <a:lnTo>
                    <a:pt x="75" y="45"/>
                  </a:lnTo>
                  <a:lnTo>
                    <a:pt x="61" y="45"/>
                  </a:lnTo>
                  <a:close/>
                  <a:moveTo>
                    <a:pt x="73" y="27"/>
                  </a:moveTo>
                  <a:lnTo>
                    <a:pt x="89" y="29"/>
                  </a:lnTo>
                  <a:lnTo>
                    <a:pt x="101" y="35"/>
                  </a:lnTo>
                  <a:lnTo>
                    <a:pt x="109" y="43"/>
                  </a:lnTo>
                  <a:lnTo>
                    <a:pt x="111" y="57"/>
                  </a:lnTo>
                  <a:lnTo>
                    <a:pt x="111" y="59"/>
                  </a:lnTo>
                  <a:lnTo>
                    <a:pt x="111" y="67"/>
                  </a:lnTo>
                  <a:lnTo>
                    <a:pt x="109" y="73"/>
                  </a:lnTo>
                  <a:lnTo>
                    <a:pt x="105" y="79"/>
                  </a:lnTo>
                  <a:lnTo>
                    <a:pt x="99" y="81"/>
                  </a:lnTo>
                  <a:lnTo>
                    <a:pt x="93" y="85"/>
                  </a:lnTo>
                  <a:lnTo>
                    <a:pt x="114" y="119"/>
                  </a:lnTo>
                  <a:lnTo>
                    <a:pt x="114" y="121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3" y="125"/>
                  </a:lnTo>
                  <a:lnTo>
                    <a:pt x="111" y="125"/>
                  </a:lnTo>
                  <a:lnTo>
                    <a:pt x="97" y="125"/>
                  </a:lnTo>
                  <a:lnTo>
                    <a:pt x="95" y="125"/>
                  </a:lnTo>
                  <a:lnTo>
                    <a:pt x="95" y="123"/>
                  </a:lnTo>
                  <a:lnTo>
                    <a:pt x="75" y="89"/>
                  </a:lnTo>
                  <a:lnTo>
                    <a:pt x="73" y="89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69" y="87"/>
                  </a:lnTo>
                  <a:lnTo>
                    <a:pt x="63" y="87"/>
                  </a:lnTo>
                  <a:lnTo>
                    <a:pt x="63" y="121"/>
                  </a:lnTo>
                  <a:lnTo>
                    <a:pt x="63" y="123"/>
                  </a:lnTo>
                  <a:lnTo>
                    <a:pt x="61" y="125"/>
                  </a:lnTo>
                  <a:lnTo>
                    <a:pt x="59" y="125"/>
                  </a:lnTo>
                  <a:lnTo>
                    <a:pt x="45" y="125"/>
                  </a:lnTo>
                  <a:lnTo>
                    <a:pt x="43" y="123"/>
                  </a:lnTo>
                  <a:lnTo>
                    <a:pt x="43" y="121"/>
                  </a:lnTo>
                  <a:lnTo>
                    <a:pt x="43" y="37"/>
                  </a:lnTo>
                  <a:lnTo>
                    <a:pt x="43" y="33"/>
                  </a:lnTo>
                  <a:lnTo>
                    <a:pt x="45" y="31"/>
                  </a:lnTo>
                  <a:lnTo>
                    <a:pt x="49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67" y="27"/>
                  </a:lnTo>
                  <a:lnTo>
                    <a:pt x="73" y="27"/>
                  </a:lnTo>
                  <a:close/>
                  <a:moveTo>
                    <a:pt x="77" y="14"/>
                  </a:moveTo>
                  <a:lnTo>
                    <a:pt x="51" y="18"/>
                  </a:lnTo>
                  <a:lnTo>
                    <a:pt x="31" y="31"/>
                  </a:lnTo>
                  <a:lnTo>
                    <a:pt x="17" y="53"/>
                  </a:lnTo>
                  <a:lnTo>
                    <a:pt x="13" y="79"/>
                  </a:lnTo>
                  <a:lnTo>
                    <a:pt x="17" y="103"/>
                  </a:lnTo>
                  <a:lnTo>
                    <a:pt x="31" y="123"/>
                  </a:lnTo>
                  <a:lnTo>
                    <a:pt x="51" y="136"/>
                  </a:lnTo>
                  <a:lnTo>
                    <a:pt x="77" y="142"/>
                  </a:lnTo>
                  <a:lnTo>
                    <a:pt x="103" y="136"/>
                  </a:lnTo>
                  <a:lnTo>
                    <a:pt x="122" y="123"/>
                  </a:lnTo>
                  <a:lnTo>
                    <a:pt x="136" y="103"/>
                  </a:lnTo>
                  <a:lnTo>
                    <a:pt x="142" y="79"/>
                  </a:lnTo>
                  <a:lnTo>
                    <a:pt x="136" y="53"/>
                  </a:lnTo>
                  <a:lnTo>
                    <a:pt x="122" y="31"/>
                  </a:lnTo>
                  <a:lnTo>
                    <a:pt x="103" y="18"/>
                  </a:lnTo>
                  <a:lnTo>
                    <a:pt x="77" y="14"/>
                  </a:lnTo>
                  <a:close/>
                  <a:moveTo>
                    <a:pt x="77" y="0"/>
                  </a:moveTo>
                  <a:lnTo>
                    <a:pt x="103" y="4"/>
                  </a:lnTo>
                  <a:lnTo>
                    <a:pt x="122" y="16"/>
                  </a:lnTo>
                  <a:lnTo>
                    <a:pt x="140" y="31"/>
                  </a:lnTo>
                  <a:lnTo>
                    <a:pt x="152" y="53"/>
                  </a:lnTo>
                  <a:lnTo>
                    <a:pt x="156" y="79"/>
                  </a:lnTo>
                  <a:lnTo>
                    <a:pt x="152" y="103"/>
                  </a:lnTo>
                  <a:lnTo>
                    <a:pt x="140" y="125"/>
                  </a:lnTo>
                  <a:lnTo>
                    <a:pt x="122" y="140"/>
                  </a:lnTo>
                  <a:lnTo>
                    <a:pt x="103" y="152"/>
                  </a:lnTo>
                  <a:lnTo>
                    <a:pt x="77" y="156"/>
                  </a:lnTo>
                  <a:lnTo>
                    <a:pt x="53" y="152"/>
                  </a:lnTo>
                  <a:lnTo>
                    <a:pt x="31" y="140"/>
                  </a:lnTo>
                  <a:lnTo>
                    <a:pt x="13" y="125"/>
                  </a:lnTo>
                  <a:lnTo>
                    <a:pt x="4" y="103"/>
                  </a:lnTo>
                  <a:lnTo>
                    <a:pt x="0" y="79"/>
                  </a:lnTo>
                  <a:lnTo>
                    <a:pt x="4" y="53"/>
                  </a:lnTo>
                  <a:lnTo>
                    <a:pt x="13" y="31"/>
                  </a:lnTo>
                  <a:lnTo>
                    <a:pt x="31" y="16"/>
                  </a:lnTo>
                  <a:lnTo>
                    <a:pt x="53" y="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054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Content - dark gradient">
    <p:bg>
      <p:bgPr>
        <a:gradFill>
          <a:gsLst>
            <a:gs pos="19000">
              <a:schemeClr val="bg2"/>
            </a:gs>
            <a:gs pos="100000">
              <a:schemeClr val="bg2">
                <a:lumMod val="30000"/>
              </a:schemeClr>
            </a:gs>
            <a:gs pos="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1951" y="6191832"/>
            <a:ext cx="11248101" cy="215508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pitchFamily="34" charset="0"/>
              <a:buNone/>
              <a:defRPr sz="1067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 marL="228589" indent="-152392">
              <a:defRPr sz="1200"/>
            </a:lvl2pPr>
            <a:lvl3pPr marL="457178" indent="-152392">
              <a:defRPr sz="1200"/>
            </a:lvl3pPr>
            <a:lvl4pPr marL="685766" indent="-152392">
              <a:defRPr sz="1200"/>
            </a:lvl4pPr>
            <a:lvl5pPr marL="914354" indent="-152392">
              <a:defRPr sz="1200"/>
            </a:lvl5pPr>
          </a:lstStyle>
          <a:p>
            <a:pPr lvl="0"/>
            <a:r>
              <a:rPr lang="en-US" dirty="0" smtClean="0"/>
              <a:t>Click to edit footnote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11797793" y="6553185"/>
            <a:ext cx="170987" cy="16414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>
                <a:solidFill>
                  <a:prstClr val="white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71951" y="1233488"/>
            <a:ext cx="11248562" cy="46497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  <a:lvl2pPr>
              <a:defRPr>
                <a:solidFill>
                  <a:schemeClr val="tx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2pPr>
            <a:lvl3pPr>
              <a:defRPr>
                <a:solidFill>
                  <a:schemeClr val="tx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3pPr>
            <a:lvl4pPr>
              <a:defRPr>
                <a:solidFill>
                  <a:schemeClr val="tx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4pPr>
            <a:lvl5pPr>
              <a:defRPr>
                <a:solidFill>
                  <a:schemeClr val="tx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10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5" y="411797"/>
            <a:ext cx="10970683" cy="7243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62368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Intel Confidential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30576" y="6374912"/>
            <a:ext cx="2844800" cy="365125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695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10/19/2017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10/19/2017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10/19/2017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/>
        </p:nvSpPr>
        <p:spPr>
          <a:xfrm>
            <a:off x="0" y="6406896"/>
            <a:ext cx="12192000" cy="451104"/>
          </a:xfrm>
          <a:prstGeom prst="rect">
            <a:avLst/>
          </a:prstGeom>
          <a:gradFill>
            <a:gsLst>
              <a:gs pos="32000">
                <a:srgbClr val="003C71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633712" y="6516197"/>
            <a:ext cx="0" cy="238125"/>
          </a:xfrm>
          <a:prstGeom prst="line">
            <a:avLst/>
          </a:prstGeom>
          <a:ln w="31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951" y="304703"/>
            <a:ext cx="11248101" cy="7243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951" y="1558458"/>
            <a:ext cx="11248101" cy="4285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27965" y="6486791"/>
            <a:ext cx="452539" cy="298259"/>
            <a:chOff x="451796" y="386081"/>
            <a:chExt cx="1249194" cy="823318"/>
          </a:xfrm>
        </p:grpSpPr>
        <p:sp>
          <p:nvSpPr>
            <p:cNvPr id="16" name="Freeform 36"/>
            <p:cNvSpPr>
              <a:spLocks noEditPoints="1"/>
            </p:cNvSpPr>
            <p:nvPr userDrawn="1"/>
          </p:nvSpPr>
          <p:spPr bwMode="auto">
            <a:xfrm>
              <a:off x="451796" y="386081"/>
              <a:ext cx="1249194" cy="823318"/>
            </a:xfrm>
            <a:custGeom>
              <a:avLst/>
              <a:gdLst>
                <a:gd name="T0" fmla="*/ 2295 w 3777"/>
                <a:gd name="T1" fmla="*/ 1128 h 2491"/>
                <a:gd name="T2" fmla="*/ 2564 w 3777"/>
                <a:gd name="T3" fmla="*/ 1149 h 2491"/>
                <a:gd name="T4" fmla="*/ 2434 w 3777"/>
                <a:gd name="T5" fmla="*/ 1046 h 2491"/>
                <a:gd name="T6" fmla="*/ 1474 w 3777"/>
                <a:gd name="T7" fmla="*/ 949 h 2491"/>
                <a:gd name="T8" fmla="*/ 1548 w 3777"/>
                <a:gd name="T9" fmla="*/ 1130 h 2491"/>
                <a:gd name="T10" fmla="*/ 1326 w 3777"/>
                <a:gd name="T11" fmla="*/ 1068 h 2491"/>
                <a:gd name="T12" fmla="*/ 920 w 3777"/>
                <a:gd name="T13" fmla="*/ 900 h 2491"/>
                <a:gd name="T14" fmla="*/ 630 w 3777"/>
                <a:gd name="T15" fmla="*/ 1637 h 2491"/>
                <a:gd name="T16" fmla="*/ 551 w 3777"/>
                <a:gd name="T17" fmla="*/ 1468 h 2491"/>
                <a:gd name="T18" fmla="*/ 2646 w 3777"/>
                <a:gd name="T19" fmla="*/ 959 h 2491"/>
                <a:gd name="T20" fmla="*/ 2769 w 3777"/>
                <a:gd name="T21" fmla="*/ 1272 h 2491"/>
                <a:gd name="T22" fmla="*/ 2335 w 3777"/>
                <a:gd name="T23" fmla="*/ 1478 h 2491"/>
                <a:gd name="T24" fmla="*/ 2551 w 3777"/>
                <a:gd name="T25" fmla="*/ 1496 h 2491"/>
                <a:gd name="T26" fmla="*/ 2677 w 3777"/>
                <a:gd name="T27" fmla="*/ 1613 h 2491"/>
                <a:gd name="T28" fmla="*/ 2400 w 3777"/>
                <a:gd name="T29" fmla="*/ 1677 h 2491"/>
                <a:gd name="T30" fmla="*/ 2162 w 3777"/>
                <a:gd name="T31" fmla="*/ 1556 h 2491"/>
                <a:gd name="T32" fmla="*/ 2087 w 3777"/>
                <a:gd name="T33" fmla="*/ 1215 h 2491"/>
                <a:gd name="T34" fmla="*/ 2243 w 3777"/>
                <a:gd name="T35" fmla="*/ 941 h 2491"/>
                <a:gd name="T36" fmla="*/ 412 w 3777"/>
                <a:gd name="T37" fmla="*/ 815 h 2491"/>
                <a:gd name="T38" fmla="*/ 164 w 3777"/>
                <a:gd name="T39" fmla="*/ 1308 h 2491"/>
                <a:gd name="T40" fmla="*/ 246 w 3777"/>
                <a:gd name="T41" fmla="*/ 1819 h 2491"/>
                <a:gd name="T42" fmla="*/ 614 w 3777"/>
                <a:gd name="T43" fmla="*/ 2109 h 2491"/>
                <a:gd name="T44" fmla="*/ 1163 w 3777"/>
                <a:gd name="T45" fmla="*/ 2229 h 2491"/>
                <a:gd name="T46" fmla="*/ 1796 w 3777"/>
                <a:gd name="T47" fmla="*/ 2220 h 2491"/>
                <a:gd name="T48" fmla="*/ 2654 w 3777"/>
                <a:gd name="T49" fmla="*/ 2031 h 2491"/>
                <a:gd name="T50" fmla="*/ 3022 w 3777"/>
                <a:gd name="T51" fmla="*/ 2160 h 2491"/>
                <a:gd name="T52" fmla="*/ 2228 w 3777"/>
                <a:gd name="T53" fmla="*/ 2412 h 2491"/>
                <a:gd name="T54" fmla="*/ 1360 w 3777"/>
                <a:gd name="T55" fmla="*/ 2489 h 2491"/>
                <a:gd name="T56" fmla="*/ 599 w 3777"/>
                <a:gd name="T57" fmla="*/ 2344 h 2491"/>
                <a:gd name="T58" fmla="*/ 135 w 3777"/>
                <a:gd name="T59" fmla="*/ 1990 h 2491"/>
                <a:gd name="T60" fmla="*/ 2 w 3777"/>
                <a:gd name="T61" fmla="*/ 1451 h 2491"/>
                <a:gd name="T62" fmla="*/ 206 w 3777"/>
                <a:gd name="T63" fmla="*/ 933 h 2491"/>
                <a:gd name="T64" fmla="*/ 1887 w 3777"/>
                <a:gd name="T65" fmla="*/ 900 h 2491"/>
                <a:gd name="T66" fmla="*/ 1899 w 3777"/>
                <a:gd name="T67" fmla="*/ 1478 h 2491"/>
                <a:gd name="T68" fmla="*/ 1918 w 3777"/>
                <a:gd name="T69" fmla="*/ 1665 h 2491"/>
                <a:gd name="T70" fmla="*/ 1716 w 3777"/>
                <a:gd name="T71" fmla="*/ 1552 h 2491"/>
                <a:gd name="T72" fmla="*/ 745 w 3777"/>
                <a:gd name="T73" fmla="*/ 608 h 2491"/>
                <a:gd name="T74" fmla="*/ 3078 w 3777"/>
                <a:gd name="T75" fmla="*/ 1659 h 2491"/>
                <a:gd name="T76" fmla="*/ 2899 w 3777"/>
                <a:gd name="T77" fmla="*/ 1548 h 2491"/>
                <a:gd name="T78" fmla="*/ 2515 w 3777"/>
                <a:gd name="T79" fmla="*/ 0 h 2491"/>
                <a:gd name="T80" fmla="*/ 3161 w 3777"/>
                <a:gd name="T81" fmla="*/ 109 h 2491"/>
                <a:gd name="T82" fmla="*/ 3615 w 3777"/>
                <a:gd name="T83" fmla="*/ 404 h 2491"/>
                <a:gd name="T84" fmla="*/ 3777 w 3777"/>
                <a:gd name="T85" fmla="*/ 900 h 2491"/>
                <a:gd name="T86" fmla="*/ 3591 w 3777"/>
                <a:gd name="T87" fmla="*/ 1385 h 2491"/>
                <a:gd name="T88" fmla="*/ 3211 w 3777"/>
                <a:gd name="T89" fmla="*/ 1665 h 2491"/>
                <a:gd name="T90" fmla="*/ 3510 w 3777"/>
                <a:gd name="T91" fmla="*/ 1151 h 2491"/>
                <a:gd name="T92" fmla="*/ 3557 w 3777"/>
                <a:gd name="T93" fmla="*/ 684 h 2491"/>
                <a:gd name="T94" fmla="*/ 3258 w 3777"/>
                <a:gd name="T95" fmla="*/ 321 h 2491"/>
                <a:gd name="T96" fmla="*/ 2715 w 3777"/>
                <a:gd name="T97" fmla="*/ 149 h 2491"/>
                <a:gd name="T98" fmla="*/ 2027 w 3777"/>
                <a:gd name="T99" fmla="*/ 153 h 2491"/>
                <a:gd name="T100" fmla="*/ 1292 w 3777"/>
                <a:gd name="T101" fmla="*/ 321 h 2491"/>
                <a:gd name="T102" fmla="*/ 933 w 3777"/>
                <a:gd name="T103" fmla="*/ 383 h 2491"/>
                <a:gd name="T104" fmla="*/ 1651 w 3777"/>
                <a:gd name="T105" fmla="*/ 103 h 2491"/>
                <a:gd name="T106" fmla="*/ 2396 w 3777"/>
                <a:gd name="T107" fmla="*/ 0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77" h="2491">
                  <a:moveTo>
                    <a:pt x="2434" y="1046"/>
                  </a:moveTo>
                  <a:lnTo>
                    <a:pt x="2396" y="1050"/>
                  </a:lnTo>
                  <a:lnTo>
                    <a:pt x="2362" y="1062"/>
                  </a:lnTo>
                  <a:lnTo>
                    <a:pt x="2335" y="1078"/>
                  </a:lnTo>
                  <a:lnTo>
                    <a:pt x="2311" y="1102"/>
                  </a:lnTo>
                  <a:lnTo>
                    <a:pt x="2295" y="1128"/>
                  </a:lnTo>
                  <a:lnTo>
                    <a:pt x="2285" y="1153"/>
                  </a:lnTo>
                  <a:lnTo>
                    <a:pt x="2279" y="1179"/>
                  </a:lnTo>
                  <a:lnTo>
                    <a:pt x="2275" y="1211"/>
                  </a:lnTo>
                  <a:lnTo>
                    <a:pt x="2574" y="1211"/>
                  </a:lnTo>
                  <a:lnTo>
                    <a:pt x="2572" y="1179"/>
                  </a:lnTo>
                  <a:lnTo>
                    <a:pt x="2564" y="1149"/>
                  </a:lnTo>
                  <a:lnTo>
                    <a:pt x="2555" y="1122"/>
                  </a:lnTo>
                  <a:lnTo>
                    <a:pt x="2541" y="1098"/>
                  </a:lnTo>
                  <a:lnTo>
                    <a:pt x="2521" y="1076"/>
                  </a:lnTo>
                  <a:lnTo>
                    <a:pt x="2497" y="1060"/>
                  </a:lnTo>
                  <a:lnTo>
                    <a:pt x="2467" y="1050"/>
                  </a:lnTo>
                  <a:lnTo>
                    <a:pt x="2434" y="1046"/>
                  </a:lnTo>
                  <a:close/>
                  <a:moveTo>
                    <a:pt x="920" y="900"/>
                  </a:moveTo>
                  <a:lnTo>
                    <a:pt x="1320" y="900"/>
                  </a:lnTo>
                  <a:lnTo>
                    <a:pt x="1367" y="904"/>
                  </a:lnTo>
                  <a:lnTo>
                    <a:pt x="1409" y="914"/>
                  </a:lnTo>
                  <a:lnTo>
                    <a:pt x="1445" y="929"/>
                  </a:lnTo>
                  <a:lnTo>
                    <a:pt x="1474" y="949"/>
                  </a:lnTo>
                  <a:lnTo>
                    <a:pt x="1498" y="973"/>
                  </a:lnTo>
                  <a:lnTo>
                    <a:pt x="1516" y="1001"/>
                  </a:lnTo>
                  <a:lnTo>
                    <a:pt x="1532" y="1031"/>
                  </a:lnTo>
                  <a:lnTo>
                    <a:pt x="1540" y="1062"/>
                  </a:lnTo>
                  <a:lnTo>
                    <a:pt x="1546" y="1096"/>
                  </a:lnTo>
                  <a:lnTo>
                    <a:pt x="1548" y="1130"/>
                  </a:lnTo>
                  <a:lnTo>
                    <a:pt x="1548" y="1667"/>
                  </a:lnTo>
                  <a:lnTo>
                    <a:pt x="1354" y="1667"/>
                  </a:lnTo>
                  <a:lnTo>
                    <a:pt x="1354" y="1130"/>
                  </a:lnTo>
                  <a:lnTo>
                    <a:pt x="1352" y="1104"/>
                  </a:lnTo>
                  <a:lnTo>
                    <a:pt x="1342" y="1084"/>
                  </a:lnTo>
                  <a:lnTo>
                    <a:pt x="1326" y="1068"/>
                  </a:lnTo>
                  <a:lnTo>
                    <a:pt x="1304" y="1060"/>
                  </a:lnTo>
                  <a:lnTo>
                    <a:pt x="1274" y="1056"/>
                  </a:lnTo>
                  <a:lnTo>
                    <a:pt x="1114" y="1056"/>
                  </a:lnTo>
                  <a:lnTo>
                    <a:pt x="1114" y="1667"/>
                  </a:lnTo>
                  <a:lnTo>
                    <a:pt x="920" y="1667"/>
                  </a:lnTo>
                  <a:lnTo>
                    <a:pt x="920" y="900"/>
                  </a:lnTo>
                  <a:close/>
                  <a:moveTo>
                    <a:pt x="551" y="900"/>
                  </a:moveTo>
                  <a:lnTo>
                    <a:pt x="747" y="900"/>
                  </a:lnTo>
                  <a:lnTo>
                    <a:pt x="747" y="1675"/>
                  </a:lnTo>
                  <a:lnTo>
                    <a:pt x="702" y="1667"/>
                  </a:lnTo>
                  <a:lnTo>
                    <a:pt x="662" y="1655"/>
                  </a:lnTo>
                  <a:lnTo>
                    <a:pt x="630" y="1637"/>
                  </a:lnTo>
                  <a:lnTo>
                    <a:pt x="604" y="1617"/>
                  </a:lnTo>
                  <a:lnTo>
                    <a:pt x="585" y="1591"/>
                  </a:lnTo>
                  <a:lnTo>
                    <a:pt x="569" y="1564"/>
                  </a:lnTo>
                  <a:lnTo>
                    <a:pt x="559" y="1534"/>
                  </a:lnTo>
                  <a:lnTo>
                    <a:pt x="553" y="1502"/>
                  </a:lnTo>
                  <a:lnTo>
                    <a:pt x="551" y="1468"/>
                  </a:lnTo>
                  <a:lnTo>
                    <a:pt x="551" y="900"/>
                  </a:lnTo>
                  <a:close/>
                  <a:moveTo>
                    <a:pt x="2442" y="886"/>
                  </a:moveTo>
                  <a:lnTo>
                    <a:pt x="2501" y="892"/>
                  </a:lnTo>
                  <a:lnTo>
                    <a:pt x="2557" y="906"/>
                  </a:lnTo>
                  <a:lnTo>
                    <a:pt x="2604" y="928"/>
                  </a:lnTo>
                  <a:lnTo>
                    <a:pt x="2646" y="959"/>
                  </a:lnTo>
                  <a:lnTo>
                    <a:pt x="2683" y="997"/>
                  </a:lnTo>
                  <a:lnTo>
                    <a:pt x="2713" y="1042"/>
                  </a:lnTo>
                  <a:lnTo>
                    <a:pt x="2737" y="1092"/>
                  </a:lnTo>
                  <a:lnTo>
                    <a:pt x="2755" y="1147"/>
                  </a:lnTo>
                  <a:lnTo>
                    <a:pt x="2765" y="1209"/>
                  </a:lnTo>
                  <a:lnTo>
                    <a:pt x="2769" y="1272"/>
                  </a:lnTo>
                  <a:lnTo>
                    <a:pt x="2769" y="1344"/>
                  </a:lnTo>
                  <a:lnTo>
                    <a:pt x="2275" y="1344"/>
                  </a:lnTo>
                  <a:lnTo>
                    <a:pt x="2279" y="1383"/>
                  </a:lnTo>
                  <a:lnTo>
                    <a:pt x="2291" y="1421"/>
                  </a:lnTo>
                  <a:lnTo>
                    <a:pt x="2309" y="1453"/>
                  </a:lnTo>
                  <a:lnTo>
                    <a:pt x="2335" y="1478"/>
                  </a:lnTo>
                  <a:lnTo>
                    <a:pt x="2366" y="1498"/>
                  </a:lnTo>
                  <a:lnTo>
                    <a:pt x="2404" y="1510"/>
                  </a:lnTo>
                  <a:lnTo>
                    <a:pt x="2448" y="1514"/>
                  </a:lnTo>
                  <a:lnTo>
                    <a:pt x="2487" y="1512"/>
                  </a:lnTo>
                  <a:lnTo>
                    <a:pt x="2521" y="1506"/>
                  </a:lnTo>
                  <a:lnTo>
                    <a:pt x="2551" y="1496"/>
                  </a:lnTo>
                  <a:lnTo>
                    <a:pt x="2576" y="1482"/>
                  </a:lnTo>
                  <a:lnTo>
                    <a:pt x="2602" y="1465"/>
                  </a:lnTo>
                  <a:lnTo>
                    <a:pt x="2626" y="1443"/>
                  </a:lnTo>
                  <a:lnTo>
                    <a:pt x="2747" y="1556"/>
                  </a:lnTo>
                  <a:lnTo>
                    <a:pt x="2713" y="1587"/>
                  </a:lnTo>
                  <a:lnTo>
                    <a:pt x="2677" y="1613"/>
                  </a:lnTo>
                  <a:lnTo>
                    <a:pt x="2640" y="1637"/>
                  </a:lnTo>
                  <a:lnTo>
                    <a:pt x="2600" y="1655"/>
                  </a:lnTo>
                  <a:lnTo>
                    <a:pt x="2555" y="1667"/>
                  </a:lnTo>
                  <a:lnTo>
                    <a:pt x="2503" y="1675"/>
                  </a:lnTo>
                  <a:lnTo>
                    <a:pt x="2446" y="1679"/>
                  </a:lnTo>
                  <a:lnTo>
                    <a:pt x="2400" y="1677"/>
                  </a:lnTo>
                  <a:lnTo>
                    <a:pt x="2354" y="1669"/>
                  </a:lnTo>
                  <a:lnTo>
                    <a:pt x="2311" y="1659"/>
                  </a:lnTo>
                  <a:lnTo>
                    <a:pt x="2269" y="1641"/>
                  </a:lnTo>
                  <a:lnTo>
                    <a:pt x="2232" y="1619"/>
                  </a:lnTo>
                  <a:lnTo>
                    <a:pt x="2194" y="1591"/>
                  </a:lnTo>
                  <a:lnTo>
                    <a:pt x="2162" y="1556"/>
                  </a:lnTo>
                  <a:lnTo>
                    <a:pt x="2136" y="1516"/>
                  </a:lnTo>
                  <a:lnTo>
                    <a:pt x="2113" y="1468"/>
                  </a:lnTo>
                  <a:lnTo>
                    <a:pt x="2097" y="1413"/>
                  </a:lnTo>
                  <a:lnTo>
                    <a:pt x="2087" y="1352"/>
                  </a:lnTo>
                  <a:lnTo>
                    <a:pt x="2083" y="1282"/>
                  </a:lnTo>
                  <a:lnTo>
                    <a:pt x="2087" y="1215"/>
                  </a:lnTo>
                  <a:lnTo>
                    <a:pt x="2097" y="1155"/>
                  </a:lnTo>
                  <a:lnTo>
                    <a:pt x="2115" y="1100"/>
                  </a:lnTo>
                  <a:lnTo>
                    <a:pt x="2138" y="1050"/>
                  </a:lnTo>
                  <a:lnTo>
                    <a:pt x="2168" y="1009"/>
                  </a:lnTo>
                  <a:lnTo>
                    <a:pt x="2204" y="971"/>
                  </a:lnTo>
                  <a:lnTo>
                    <a:pt x="2243" y="941"/>
                  </a:lnTo>
                  <a:lnTo>
                    <a:pt x="2289" y="918"/>
                  </a:lnTo>
                  <a:lnTo>
                    <a:pt x="2337" y="900"/>
                  </a:lnTo>
                  <a:lnTo>
                    <a:pt x="2388" y="890"/>
                  </a:lnTo>
                  <a:lnTo>
                    <a:pt x="2442" y="886"/>
                  </a:lnTo>
                  <a:close/>
                  <a:moveTo>
                    <a:pt x="412" y="713"/>
                  </a:moveTo>
                  <a:lnTo>
                    <a:pt x="412" y="815"/>
                  </a:lnTo>
                  <a:lnTo>
                    <a:pt x="357" y="882"/>
                  </a:lnTo>
                  <a:lnTo>
                    <a:pt x="305" y="957"/>
                  </a:lnTo>
                  <a:lnTo>
                    <a:pt x="258" y="1038"/>
                  </a:lnTo>
                  <a:lnTo>
                    <a:pt x="218" y="1124"/>
                  </a:lnTo>
                  <a:lnTo>
                    <a:pt x="186" y="1215"/>
                  </a:lnTo>
                  <a:lnTo>
                    <a:pt x="164" y="1308"/>
                  </a:lnTo>
                  <a:lnTo>
                    <a:pt x="151" y="1405"/>
                  </a:lnTo>
                  <a:lnTo>
                    <a:pt x="151" y="1500"/>
                  </a:lnTo>
                  <a:lnTo>
                    <a:pt x="161" y="1597"/>
                  </a:lnTo>
                  <a:lnTo>
                    <a:pt x="180" y="1677"/>
                  </a:lnTo>
                  <a:lnTo>
                    <a:pt x="210" y="1752"/>
                  </a:lnTo>
                  <a:lnTo>
                    <a:pt x="246" y="1819"/>
                  </a:lnTo>
                  <a:lnTo>
                    <a:pt x="291" y="1881"/>
                  </a:lnTo>
                  <a:lnTo>
                    <a:pt x="343" y="1936"/>
                  </a:lnTo>
                  <a:lnTo>
                    <a:pt x="402" y="1988"/>
                  </a:lnTo>
                  <a:lnTo>
                    <a:pt x="468" y="2033"/>
                  </a:lnTo>
                  <a:lnTo>
                    <a:pt x="539" y="2073"/>
                  </a:lnTo>
                  <a:lnTo>
                    <a:pt x="614" y="2109"/>
                  </a:lnTo>
                  <a:lnTo>
                    <a:pt x="696" y="2140"/>
                  </a:lnTo>
                  <a:lnTo>
                    <a:pt x="783" y="2166"/>
                  </a:lnTo>
                  <a:lnTo>
                    <a:pt x="872" y="2188"/>
                  </a:lnTo>
                  <a:lnTo>
                    <a:pt x="967" y="2206"/>
                  </a:lnTo>
                  <a:lnTo>
                    <a:pt x="1064" y="2220"/>
                  </a:lnTo>
                  <a:lnTo>
                    <a:pt x="1163" y="2229"/>
                  </a:lnTo>
                  <a:lnTo>
                    <a:pt x="1266" y="2235"/>
                  </a:lnTo>
                  <a:lnTo>
                    <a:pt x="1369" y="2237"/>
                  </a:lnTo>
                  <a:lnTo>
                    <a:pt x="1474" y="2237"/>
                  </a:lnTo>
                  <a:lnTo>
                    <a:pt x="1581" y="2235"/>
                  </a:lnTo>
                  <a:lnTo>
                    <a:pt x="1689" y="2229"/>
                  </a:lnTo>
                  <a:lnTo>
                    <a:pt x="1796" y="2220"/>
                  </a:lnTo>
                  <a:lnTo>
                    <a:pt x="1934" y="2204"/>
                  </a:lnTo>
                  <a:lnTo>
                    <a:pt x="2079" y="2180"/>
                  </a:lnTo>
                  <a:lnTo>
                    <a:pt x="2224" y="2152"/>
                  </a:lnTo>
                  <a:lnTo>
                    <a:pt x="2370" y="2116"/>
                  </a:lnTo>
                  <a:lnTo>
                    <a:pt x="2513" y="2077"/>
                  </a:lnTo>
                  <a:lnTo>
                    <a:pt x="2654" y="2031"/>
                  </a:lnTo>
                  <a:lnTo>
                    <a:pt x="2786" y="1982"/>
                  </a:lnTo>
                  <a:lnTo>
                    <a:pt x="2913" y="1930"/>
                  </a:lnTo>
                  <a:lnTo>
                    <a:pt x="3032" y="1873"/>
                  </a:lnTo>
                  <a:lnTo>
                    <a:pt x="3137" y="1815"/>
                  </a:lnTo>
                  <a:lnTo>
                    <a:pt x="3137" y="2101"/>
                  </a:lnTo>
                  <a:lnTo>
                    <a:pt x="3022" y="2160"/>
                  </a:lnTo>
                  <a:lnTo>
                    <a:pt x="2901" y="2214"/>
                  </a:lnTo>
                  <a:lnTo>
                    <a:pt x="2773" y="2263"/>
                  </a:lnTo>
                  <a:lnTo>
                    <a:pt x="2638" y="2307"/>
                  </a:lnTo>
                  <a:lnTo>
                    <a:pt x="2503" y="2346"/>
                  </a:lnTo>
                  <a:lnTo>
                    <a:pt x="2364" y="2382"/>
                  </a:lnTo>
                  <a:lnTo>
                    <a:pt x="2228" y="2412"/>
                  </a:lnTo>
                  <a:lnTo>
                    <a:pt x="2095" y="2438"/>
                  </a:lnTo>
                  <a:lnTo>
                    <a:pt x="1964" y="2457"/>
                  </a:lnTo>
                  <a:lnTo>
                    <a:pt x="1839" y="2471"/>
                  </a:lnTo>
                  <a:lnTo>
                    <a:pt x="1673" y="2485"/>
                  </a:lnTo>
                  <a:lnTo>
                    <a:pt x="1512" y="2491"/>
                  </a:lnTo>
                  <a:lnTo>
                    <a:pt x="1360" y="2489"/>
                  </a:lnTo>
                  <a:lnTo>
                    <a:pt x="1215" y="2481"/>
                  </a:lnTo>
                  <a:lnTo>
                    <a:pt x="1076" y="2465"/>
                  </a:lnTo>
                  <a:lnTo>
                    <a:pt x="945" y="2445"/>
                  </a:lnTo>
                  <a:lnTo>
                    <a:pt x="820" y="2418"/>
                  </a:lnTo>
                  <a:lnTo>
                    <a:pt x="706" y="2384"/>
                  </a:lnTo>
                  <a:lnTo>
                    <a:pt x="599" y="2344"/>
                  </a:lnTo>
                  <a:lnTo>
                    <a:pt x="499" y="2299"/>
                  </a:lnTo>
                  <a:lnTo>
                    <a:pt x="408" y="2247"/>
                  </a:lnTo>
                  <a:lnTo>
                    <a:pt x="327" y="2190"/>
                  </a:lnTo>
                  <a:lnTo>
                    <a:pt x="254" y="2128"/>
                  </a:lnTo>
                  <a:lnTo>
                    <a:pt x="188" y="2061"/>
                  </a:lnTo>
                  <a:lnTo>
                    <a:pt x="135" y="1990"/>
                  </a:lnTo>
                  <a:lnTo>
                    <a:pt x="89" y="1912"/>
                  </a:lnTo>
                  <a:lnTo>
                    <a:pt x="54" y="1831"/>
                  </a:lnTo>
                  <a:lnTo>
                    <a:pt x="28" y="1746"/>
                  </a:lnTo>
                  <a:lnTo>
                    <a:pt x="8" y="1645"/>
                  </a:lnTo>
                  <a:lnTo>
                    <a:pt x="0" y="1546"/>
                  </a:lnTo>
                  <a:lnTo>
                    <a:pt x="2" y="1451"/>
                  </a:lnTo>
                  <a:lnTo>
                    <a:pt x="14" y="1358"/>
                  </a:lnTo>
                  <a:lnTo>
                    <a:pt x="36" y="1266"/>
                  </a:lnTo>
                  <a:lnTo>
                    <a:pt x="65" y="1179"/>
                  </a:lnTo>
                  <a:lnTo>
                    <a:pt x="105" y="1094"/>
                  </a:lnTo>
                  <a:lnTo>
                    <a:pt x="153" y="1013"/>
                  </a:lnTo>
                  <a:lnTo>
                    <a:pt x="206" y="933"/>
                  </a:lnTo>
                  <a:lnTo>
                    <a:pt x="270" y="858"/>
                  </a:lnTo>
                  <a:lnTo>
                    <a:pt x="337" y="785"/>
                  </a:lnTo>
                  <a:lnTo>
                    <a:pt x="412" y="713"/>
                  </a:lnTo>
                  <a:close/>
                  <a:moveTo>
                    <a:pt x="1692" y="690"/>
                  </a:moveTo>
                  <a:lnTo>
                    <a:pt x="1887" y="690"/>
                  </a:lnTo>
                  <a:lnTo>
                    <a:pt x="1887" y="900"/>
                  </a:lnTo>
                  <a:lnTo>
                    <a:pt x="2033" y="900"/>
                  </a:lnTo>
                  <a:lnTo>
                    <a:pt x="2033" y="1056"/>
                  </a:lnTo>
                  <a:lnTo>
                    <a:pt x="1887" y="1056"/>
                  </a:lnTo>
                  <a:lnTo>
                    <a:pt x="1887" y="1435"/>
                  </a:lnTo>
                  <a:lnTo>
                    <a:pt x="1891" y="1459"/>
                  </a:lnTo>
                  <a:lnTo>
                    <a:pt x="1899" y="1478"/>
                  </a:lnTo>
                  <a:lnTo>
                    <a:pt x="1910" y="1492"/>
                  </a:lnTo>
                  <a:lnTo>
                    <a:pt x="1930" y="1500"/>
                  </a:lnTo>
                  <a:lnTo>
                    <a:pt x="1954" y="1504"/>
                  </a:lnTo>
                  <a:lnTo>
                    <a:pt x="2033" y="1504"/>
                  </a:lnTo>
                  <a:lnTo>
                    <a:pt x="2033" y="1665"/>
                  </a:lnTo>
                  <a:lnTo>
                    <a:pt x="1918" y="1665"/>
                  </a:lnTo>
                  <a:lnTo>
                    <a:pt x="1869" y="1661"/>
                  </a:lnTo>
                  <a:lnTo>
                    <a:pt x="1827" y="1651"/>
                  </a:lnTo>
                  <a:lnTo>
                    <a:pt x="1790" y="1633"/>
                  </a:lnTo>
                  <a:lnTo>
                    <a:pt x="1760" y="1609"/>
                  </a:lnTo>
                  <a:lnTo>
                    <a:pt x="1736" y="1581"/>
                  </a:lnTo>
                  <a:lnTo>
                    <a:pt x="1716" y="1552"/>
                  </a:lnTo>
                  <a:lnTo>
                    <a:pt x="1704" y="1518"/>
                  </a:lnTo>
                  <a:lnTo>
                    <a:pt x="1696" y="1482"/>
                  </a:lnTo>
                  <a:lnTo>
                    <a:pt x="1692" y="1447"/>
                  </a:lnTo>
                  <a:lnTo>
                    <a:pt x="1692" y="690"/>
                  </a:lnTo>
                  <a:close/>
                  <a:moveTo>
                    <a:pt x="551" y="608"/>
                  </a:moveTo>
                  <a:lnTo>
                    <a:pt x="745" y="608"/>
                  </a:lnTo>
                  <a:lnTo>
                    <a:pt x="745" y="793"/>
                  </a:lnTo>
                  <a:lnTo>
                    <a:pt x="551" y="793"/>
                  </a:lnTo>
                  <a:lnTo>
                    <a:pt x="551" y="608"/>
                  </a:lnTo>
                  <a:close/>
                  <a:moveTo>
                    <a:pt x="2882" y="581"/>
                  </a:moveTo>
                  <a:lnTo>
                    <a:pt x="3078" y="581"/>
                  </a:lnTo>
                  <a:lnTo>
                    <a:pt x="3078" y="1659"/>
                  </a:lnTo>
                  <a:lnTo>
                    <a:pt x="3032" y="1651"/>
                  </a:lnTo>
                  <a:lnTo>
                    <a:pt x="2995" y="1639"/>
                  </a:lnTo>
                  <a:lnTo>
                    <a:pt x="2961" y="1621"/>
                  </a:lnTo>
                  <a:lnTo>
                    <a:pt x="2935" y="1599"/>
                  </a:lnTo>
                  <a:lnTo>
                    <a:pt x="2915" y="1575"/>
                  </a:lnTo>
                  <a:lnTo>
                    <a:pt x="2899" y="1548"/>
                  </a:lnTo>
                  <a:lnTo>
                    <a:pt x="2889" y="1518"/>
                  </a:lnTo>
                  <a:lnTo>
                    <a:pt x="2884" y="1486"/>
                  </a:lnTo>
                  <a:lnTo>
                    <a:pt x="2882" y="1453"/>
                  </a:lnTo>
                  <a:lnTo>
                    <a:pt x="2882" y="581"/>
                  </a:lnTo>
                  <a:close/>
                  <a:moveTo>
                    <a:pt x="2396" y="0"/>
                  </a:moveTo>
                  <a:lnTo>
                    <a:pt x="2515" y="0"/>
                  </a:lnTo>
                  <a:lnTo>
                    <a:pt x="2632" y="6"/>
                  </a:lnTo>
                  <a:lnTo>
                    <a:pt x="2745" y="16"/>
                  </a:lnTo>
                  <a:lnTo>
                    <a:pt x="2856" y="32"/>
                  </a:lnTo>
                  <a:lnTo>
                    <a:pt x="2963" y="52"/>
                  </a:lnTo>
                  <a:lnTo>
                    <a:pt x="3064" y="77"/>
                  </a:lnTo>
                  <a:lnTo>
                    <a:pt x="3161" y="109"/>
                  </a:lnTo>
                  <a:lnTo>
                    <a:pt x="3252" y="145"/>
                  </a:lnTo>
                  <a:lnTo>
                    <a:pt x="3339" y="186"/>
                  </a:lnTo>
                  <a:lnTo>
                    <a:pt x="3419" y="232"/>
                  </a:lnTo>
                  <a:lnTo>
                    <a:pt x="3492" y="285"/>
                  </a:lnTo>
                  <a:lnTo>
                    <a:pt x="3557" y="341"/>
                  </a:lnTo>
                  <a:lnTo>
                    <a:pt x="3615" y="404"/>
                  </a:lnTo>
                  <a:lnTo>
                    <a:pt x="3664" y="472"/>
                  </a:lnTo>
                  <a:lnTo>
                    <a:pt x="3706" y="545"/>
                  </a:lnTo>
                  <a:lnTo>
                    <a:pt x="3740" y="622"/>
                  </a:lnTo>
                  <a:lnTo>
                    <a:pt x="3761" y="708"/>
                  </a:lnTo>
                  <a:lnTo>
                    <a:pt x="3775" y="805"/>
                  </a:lnTo>
                  <a:lnTo>
                    <a:pt x="3777" y="900"/>
                  </a:lnTo>
                  <a:lnTo>
                    <a:pt x="3769" y="991"/>
                  </a:lnTo>
                  <a:lnTo>
                    <a:pt x="3750" y="1080"/>
                  </a:lnTo>
                  <a:lnTo>
                    <a:pt x="3722" y="1163"/>
                  </a:lnTo>
                  <a:lnTo>
                    <a:pt x="3684" y="1243"/>
                  </a:lnTo>
                  <a:lnTo>
                    <a:pt x="3641" y="1316"/>
                  </a:lnTo>
                  <a:lnTo>
                    <a:pt x="3591" y="1385"/>
                  </a:lnTo>
                  <a:lnTo>
                    <a:pt x="3536" y="1449"/>
                  </a:lnTo>
                  <a:lnTo>
                    <a:pt x="3476" y="1506"/>
                  </a:lnTo>
                  <a:lnTo>
                    <a:pt x="3413" y="1556"/>
                  </a:lnTo>
                  <a:lnTo>
                    <a:pt x="3345" y="1599"/>
                  </a:lnTo>
                  <a:lnTo>
                    <a:pt x="3278" y="1637"/>
                  </a:lnTo>
                  <a:lnTo>
                    <a:pt x="3211" y="1665"/>
                  </a:lnTo>
                  <a:lnTo>
                    <a:pt x="3211" y="1459"/>
                  </a:lnTo>
                  <a:lnTo>
                    <a:pt x="3286" y="1409"/>
                  </a:lnTo>
                  <a:lnTo>
                    <a:pt x="3355" y="1352"/>
                  </a:lnTo>
                  <a:lnTo>
                    <a:pt x="3415" y="1288"/>
                  </a:lnTo>
                  <a:lnTo>
                    <a:pt x="3468" y="1221"/>
                  </a:lnTo>
                  <a:lnTo>
                    <a:pt x="3510" y="1151"/>
                  </a:lnTo>
                  <a:lnTo>
                    <a:pt x="3543" y="1076"/>
                  </a:lnTo>
                  <a:lnTo>
                    <a:pt x="3569" y="1001"/>
                  </a:lnTo>
                  <a:lnTo>
                    <a:pt x="3581" y="922"/>
                  </a:lnTo>
                  <a:lnTo>
                    <a:pt x="3585" y="842"/>
                  </a:lnTo>
                  <a:lnTo>
                    <a:pt x="3577" y="763"/>
                  </a:lnTo>
                  <a:lnTo>
                    <a:pt x="3557" y="684"/>
                  </a:lnTo>
                  <a:lnTo>
                    <a:pt x="3530" y="610"/>
                  </a:lnTo>
                  <a:lnTo>
                    <a:pt x="3490" y="541"/>
                  </a:lnTo>
                  <a:lnTo>
                    <a:pt x="3444" y="478"/>
                  </a:lnTo>
                  <a:lnTo>
                    <a:pt x="3389" y="420"/>
                  </a:lnTo>
                  <a:lnTo>
                    <a:pt x="3327" y="369"/>
                  </a:lnTo>
                  <a:lnTo>
                    <a:pt x="3258" y="321"/>
                  </a:lnTo>
                  <a:lnTo>
                    <a:pt x="3183" y="280"/>
                  </a:lnTo>
                  <a:lnTo>
                    <a:pt x="3100" y="244"/>
                  </a:lnTo>
                  <a:lnTo>
                    <a:pt x="3010" y="212"/>
                  </a:lnTo>
                  <a:lnTo>
                    <a:pt x="2917" y="186"/>
                  </a:lnTo>
                  <a:lnTo>
                    <a:pt x="2818" y="165"/>
                  </a:lnTo>
                  <a:lnTo>
                    <a:pt x="2715" y="149"/>
                  </a:lnTo>
                  <a:lnTo>
                    <a:pt x="2608" y="139"/>
                  </a:lnTo>
                  <a:lnTo>
                    <a:pt x="2497" y="131"/>
                  </a:lnTo>
                  <a:lnTo>
                    <a:pt x="2384" y="131"/>
                  </a:lnTo>
                  <a:lnTo>
                    <a:pt x="2267" y="133"/>
                  </a:lnTo>
                  <a:lnTo>
                    <a:pt x="2148" y="141"/>
                  </a:lnTo>
                  <a:lnTo>
                    <a:pt x="2027" y="153"/>
                  </a:lnTo>
                  <a:lnTo>
                    <a:pt x="1905" y="171"/>
                  </a:lnTo>
                  <a:lnTo>
                    <a:pt x="1782" y="192"/>
                  </a:lnTo>
                  <a:lnTo>
                    <a:pt x="1659" y="218"/>
                  </a:lnTo>
                  <a:lnTo>
                    <a:pt x="1536" y="248"/>
                  </a:lnTo>
                  <a:lnTo>
                    <a:pt x="1413" y="283"/>
                  </a:lnTo>
                  <a:lnTo>
                    <a:pt x="1292" y="321"/>
                  </a:lnTo>
                  <a:lnTo>
                    <a:pt x="1171" y="365"/>
                  </a:lnTo>
                  <a:lnTo>
                    <a:pt x="1052" y="412"/>
                  </a:lnTo>
                  <a:lnTo>
                    <a:pt x="937" y="464"/>
                  </a:lnTo>
                  <a:lnTo>
                    <a:pt x="824" y="519"/>
                  </a:lnTo>
                  <a:lnTo>
                    <a:pt x="824" y="446"/>
                  </a:lnTo>
                  <a:lnTo>
                    <a:pt x="933" y="383"/>
                  </a:lnTo>
                  <a:lnTo>
                    <a:pt x="1046" y="325"/>
                  </a:lnTo>
                  <a:lnTo>
                    <a:pt x="1163" y="270"/>
                  </a:lnTo>
                  <a:lnTo>
                    <a:pt x="1282" y="222"/>
                  </a:lnTo>
                  <a:lnTo>
                    <a:pt x="1405" y="176"/>
                  </a:lnTo>
                  <a:lnTo>
                    <a:pt x="1528" y="137"/>
                  </a:lnTo>
                  <a:lnTo>
                    <a:pt x="1651" y="103"/>
                  </a:lnTo>
                  <a:lnTo>
                    <a:pt x="1776" y="73"/>
                  </a:lnTo>
                  <a:lnTo>
                    <a:pt x="1903" y="50"/>
                  </a:lnTo>
                  <a:lnTo>
                    <a:pt x="2027" y="30"/>
                  </a:lnTo>
                  <a:lnTo>
                    <a:pt x="2150" y="14"/>
                  </a:lnTo>
                  <a:lnTo>
                    <a:pt x="2273" y="4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Freeform 37"/>
            <p:cNvSpPr>
              <a:spLocks noEditPoints="1"/>
            </p:cNvSpPr>
            <p:nvPr userDrawn="1"/>
          </p:nvSpPr>
          <p:spPr bwMode="auto">
            <a:xfrm>
              <a:off x="1513181" y="577858"/>
              <a:ext cx="52243" cy="51581"/>
            </a:xfrm>
            <a:custGeom>
              <a:avLst/>
              <a:gdLst>
                <a:gd name="T0" fmla="*/ 61 w 156"/>
                <a:gd name="T1" fmla="*/ 73 h 156"/>
                <a:gd name="T2" fmla="*/ 69 w 156"/>
                <a:gd name="T3" fmla="*/ 73 h 156"/>
                <a:gd name="T4" fmla="*/ 75 w 156"/>
                <a:gd name="T5" fmla="*/ 73 h 156"/>
                <a:gd name="T6" fmla="*/ 87 w 156"/>
                <a:gd name="T7" fmla="*/ 71 h 156"/>
                <a:gd name="T8" fmla="*/ 93 w 156"/>
                <a:gd name="T9" fmla="*/ 65 h 156"/>
                <a:gd name="T10" fmla="*/ 93 w 156"/>
                <a:gd name="T11" fmla="*/ 57 h 156"/>
                <a:gd name="T12" fmla="*/ 89 w 156"/>
                <a:gd name="T13" fmla="*/ 49 h 156"/>
                <a:gd name="T14" fmla="*/ 81 w 156"/>
                <a:gd name="T15" fmla="*/ 45 h 156"/>
                <a:gd name="T16" fmla="*/ 61 w 156"/>
                <a:gd name="T17" fmla="*/ 45 h 156"/>
                <a:gd name="T18" fmla="*/ 89 w 156"/>
                <a:gd name="T19" fmla="*/ 29 h 156"/>
                <a:gd name="T20" fmla="*/ 109 w 156"/>
                <a:gd name="T21" fmla="*/ 43 h 156"/>
                <a:gd name="T22" fmla="*/ 111 w 156"/>
                <a:gd name="T23" fmla="*/ 59 h 156"/>
                <a:gd name="T24" fmla="*/ 109 w 156"/>
                <a:gd name="T25" fmla="*/ 73 h 156"/>
                <a:gd name="T26" fmla="*/ 99 w 156"/>
                <a:gd name="T27" fmla="*/ 81 h 156"/>
                <a:gd name="T28" fmla="*/ 114 w 156"/>
                <a:gd name="T29" fmla="*/ 119 h 156"/>
                <a:gd name="T30" fmla="*/ 114 w 156"/>
                <a:gd name="T31" fmla="*/ 123 h 156"/>
                <a:gd name="T32" fmla="*/ 113 w 156"/>
                <a:gd name="T33" fmla="*/ 125 h 156"/>
                <a:gd name="T34" fmla="*/ 97 w 156"/>
                <a:gd name="T35" fmla="*/ 125 h 156"/>
                <a:gd name="T36" fmla="*/ 95 w 156"/>
                <a:gd name="T37" fmla="*/ 123 h 156"/>
                <a:gd name="T38" fmla="*/ 73 w 156"/>
                <a:gd name="T39" fmla="*/ 89 h 156"/>
                <a:gd name="T40" fmla="*/ 71 w 156"/>
                <a:gd name="T41" fmla="*/ 87 h 156"/>
                <a:gd name="T42" fmla="*/ 63 w 156"/>
                <a:gd name="T43" fmla="*/ 87 h 156"/>
                <a:gd name="T44" fmla="*/ 63 w 156"/>
                <a:gd name="T45" fmla="*/ 123 h 156"/>
                <a:gd name="T46" fmla="*/ 59 w 156"/>
                <a:gd name="T47" fmla="*/ 125 h 156"/>
                <a:gd name="T48" fmla="*/ 43 w 156"/>
                <a:gd name="T49" fmla="*/ 123 h 156"/>
                <a:gd name="T50" fmla="*/ 43 w 156"/>
                <a:gd name="T51" fmla="*/ 37 h 156"/>
                <a:gd name="T52" fmla="*/ 45 w 156"/>
                <a:gd name="T53" fmla="*/ 31 h 156"/>
                <a:gd name="T54" fmla="*/ 53 w 156"/>
                <a:gd name="T55" fmla="*/ 29 h 156"/>
                <a:gd name="T56" fmla="*/ 67 w 156"/>
                <a:gd name="T57" fmla="*/ 27 h 156"/>
                <a:gd name="T58" fmla="*/ 77 w 156"/>
                <a:gd name="T59" fmla="*/ 14 h 156"/>
                <a:gd name="T60" fmla="*/ 31 w 156"/>
                <a:gd name="T61" fmla="*/ 31 h 156"/>
                <a:gd name="T62" fmla="*/ 13 w 156"/>
                <a:gd name="T63" fmla="*/ 79 h 156"/>
                <a:gd name="T64" fmla="*/ 31 w 156"/>
                <a:gd name="T65" fmla="*/ 123 h 156"/>
                <a:gd name="T66" fmla="*/ 77 w 156"/>
                <a:gd name="T67" fmla="*/ 142 h 156"/>
                <a:gd name="T68" fmla="*/ 122 w 156"/>
                <a:gd name="T69" fmla="*/ 123 h 156"/>
                <a:gd name="T70" fmla="*/ 142 w 156"/>
                <a:gd name="T71" fmla="*/ 79 h 156"/>
                <a:gd name="T72" fmla="*/ 122 w 156"/>
                <a:gd name="T73" fmla="*/ 31 h 156"/>
                <a:gd name="T74" fmla="*/ 77 w 156"/>
                <a:gd name="T75" fmla="*/ 14 h 156"/>
                <a:gd name="T76" fmla="*/ 103 w 156"/>
                <a:gd name="T77" fmla="*/ 4 h 156"/>
                <a:gd name="T78" fmla="*/ 140 w 156"/>
                <a:gd name="T79" fmla="*/ 31 h 156"/>
                <a:gd name="T80" fmla="*/ 156 w 156"/>
                <a:gd name="T81" fmla="*/ 79 h 156"/>
                <a:gd name="T82" fmla="*/ 140 w 156"/>
                <a:gd name="T83" fmla="*/ 125 h 156"/>
                <a:gd name="T84" fmla="*/ 103 w 156"/>
                <a:gd name="T85" fmla="*/ 152 h 156"/>
                <a:gd name="T86" fmla="*/ 53 w 156"/>
                <a:gd name="T87" fmla="*/ 152 h 156"/>
                <a:gd name="T88" fmla="*/ 13 w 156"/>
                <a:gd name="T89" fmla="*/ 125 h 156"/>
                <a:gd name="T90" fmla="*/ 0 w 156"/>
                <a:gd name="T91" fmla="*/ 79 h 156"/>
                <a:gd name="T92" fmla="*/ 13 w 156"/>
                <a:gd name="T93" fmla="*/ 31 h 156"/>
                <a:gd name="T94" fmla="*/ 53 w 156"/>
                <a:gd name="T95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6" h="156">
                  <a:moveTo>
                    <a:pt x="61" y="45"/>
                  </a:moveTo>
                  <a:lnTo>
                    <a:pt x="61" y="73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3" y="73"/>
                  </a:lnTo>
                  <a:lnTo>
                    <a:pt x="75" y="73"/>
                  </a:lnTo>
                  <a:lnTo>
                    <a:pt x="81" y="73"/>
                  </a:lnTo>
                  <a:lnTo>
                    <a:pt x="87" y="71"/>
                  </a:lnTo>
                  <a:lnTo>
                    <a:pt x="89" y="67"/>
                  </a:lnTo>
                  <a:lnTo>
                    <a:pt x="93" y="65"/>
                  </a:lnTo>
                  <a:lnTo>
                    <a:pt x="93" y="59"/>
                  </a:lnTo>
                  <a:lnTo>
                    <a:pt x="93" y="57"/>
                  </a:lnTo>
                  <a:lnTo>
                    <a:pt x="93" y="53"/>
                  </a:lnTo>
                  <a:lnTo>
                    <a:pt x="89" y="49"/>
                  </a:lnTo>
                  <a:lnTo>
                    <a:pt x="87" y="47"/>
                  </a:lnTo>
                  <a:lnTo>
                    <a:pt x="81" y="45"/>
                  </a:lnTo>
                  <a:lnTo>
                    <a:pt x="75" y="45"/>
                  </a:lnTo>
                  <a:lnTo>
                    <a:pt x="61" y="45"/>
                  </a:lnTo>
                  <a:close/>
                  <a:moveTo>
                    <a:pt x="73" y="27"/>
                  </a:moveTo>
                  <a:lnTo>
                    <a:pt x="89" y="29"/>
                  </a:lnTo>
                  <a:lnTo>
                    <a:pt x="101" y="35"/>
                  </a:lnTo>
                  <a:lnTo>
                    <a:pt x="109" y="43"/>
                  </a:lnTo>
                  <a:lnTo>
                    <a:pt x="111" y="57"/>
                  </a:lnTo>
                  <a:lnTo>
                    <a:pt x="111" y="59"/>
                  </a:lnTo>
                  <a:lnTo>
                    <a:pt x="111" y="67"/>
                  </a:lnTo>
                  <a:lnTo>
                    <a:pt x="109" y="73"/>
                  </a:lnTo>
                  <a:lnTo>
                    <a:pt x="105" y="79"/>
                  </a:lnTo>
                  <a:lnTo>
                    <a:pt x="99" y="81"/>
                  </a:lnTo>
                  <a:lnTo>
                    <a:pt x="93" y="85"/>
                  </a:lnTo>
                  <a:lnTo>
                    <a:pt x="114" y="119"/>
                  </a:lnTo>
                  <a:lnTo>
                    <a:pt x="114" y="121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3" y="125"/>
                  </a:lnTo>
                  <a:lnTo>
                    <a:pt x="111" y="125"/>
                  </a:lnTo>
                  <a:lnTo>
                    <a:pt x="97" y="125"/>
                  </a:lnTo>
                  <a:lnTo>
                    <a:pt x="95" y="125"/>
                  </a:lnTo>
                  <a:lnTo>
                    <a:pt x="95" y="123"/>
                  </a:lnTo>
                  <a:lnTo>
                    <a:pt x="75" y="89"/>
                  </a:lnTo>
                  <a:lnTo>
                    <a:pt x="73" y="89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69" y="87"/>
                  </a:lnTo>
                  <a:lnTo>
                    <a:pt x="63" y="87"/>
                  </a:lnTo>
                  <a:lnTo>
                    <a:pt x="63" y="121"/>
                  </a:lnTo>
                  <a:lnTo>
                    <a:pt x="63" y="123"/>
                  </a:lnTo>
                  <a:lnTo>
                    <a:pt x="61" y="125"/>
                  </a:lnTo>
                  <a:lnTo>
                    <a:pt x="59" y="125"/>
                  </a:lnTo>
                  <a:lnTo>
                    <a:pt x="45" y="125"/>
                  </a:lnTo>
                  <a:lnTo>
                    <a:pt x="43" y="123"/>
                  </a:lnTo>
                  <a:lnTo>
                    <a:pt x="43" y="121"/>
                  </a:lnTo>
                  <a:lnTo>
                    <a:pt x="43" y="37"/>
                  </a:lnTo>
                  <a:lnTo>
                    <a:pt x="43" y="33"/>
                  </a:lnTo>
                  <a:lnTo>
                    <a:pt x="45" y="31"/>
                  </a:lnTo>
                  <a:lnTo>
                    <a:pt x="49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67" y="27"/>
                  </a:lnTo>
                  <a:lnTo>
                    <a:pt x="73" y="27"/>
                  </a:lnTo>
                  <a:close/>
                  <a:moveTo>
                    <a:pt x="77" y="14"/>
                  </a:moveTo>
                  <a:lnTo>
                    <a:pt x="51" y="18"/>
                  </a:lnTo>
                  <a:lnTo>
                    <a:pt x="31" y="31"/>
                  </a:lnTo>
                  <a:lnTo>
                    <a:pt x="17" y="53"/>
                  </a:lnTo>
                  <a:lnTo>
                    <a:pt x="13" y="79"/>
                  </a:lnTo>
                  <a:lnTo>
                    <a:pt x="17" y="103"/>
                  </a:lnTo>
                  <a:lnTo>
                    <a:pt x="31" y="123"/>
                  </a:lnTo>
                  <a:lnTo>
                    <a:pt x="51" y="136"/>
                  </a:lnTo>
                  <a:lnTo>
                    <a:pt x="77" y="142"/>
                  </a:lnTo>
                  <a:lnTo>
                    <a:pt x="103" y="136"/>
                  </a:lnTo>
                  <a:lnTo>
                    <a:pt x="122" y="123"/>
                  </a:lnTo>
                  <a:lnTo>
                    <a:pt x="136" y="103"/>
                  </a:lnTo>
                  <a:lnTo>
                    <a:pt x="142" y="79"/>
                  </a:lnTo>
                  <a:lnTo>
                    <a:pt x="136" y="53"/>
                  </a:lnTo>
                  <a:lnTo>
                    <a:pt x="122" y="31"/>
                  </a:lnTo>
                  <a:lnTo>
                    <a:pt x="103" y="18"/>
                  </a:lnTo>
                  <a:lnTo>
                    <a:pt x="77" y="14"/>
                  </a:lnTo>
                  <a:close/>
                  <a:moveTo>
                    <a:pt x="77" y="0"/>
                  </a:moveTo>
                  <a:lnTo>
                    <a:pt x="103" y="4"/>
                  </a:lnTo>
                  <a:lnTo>
                    <a:pt x="122" y="16"/>
                  </a:lnTo>
                  <a:lnTo>
                    <a:pt x="140" y="31"/>
                  </a:lnTo>
                  <a:lnTo>
                    <a:pt x="152" y="53"/>
                  </a:lnTo>
                  <a:lnTo>
                    <a:pt x="156" y="79"/>
                  </a:lnTo>
                  <a:lnTo>
                    <a:pt x="152" y="103"/>
                  </a:lnTo>
                  <a:lnTo>
                    <a:pt x="140" y="125"/>
                  </a:lnTo>
                  <a:lnTo>
                    <a:pt x="122" y="140"/>
                  </a:lnTo>
                  <a:lnTo>
                    <a:pt x="103" y="152"/>
                  </a:lnTo>
                  <a:lnTo>
                    <a:pt x="77" y="156"/>
                  </a:lnTo>
                  <a:lnTo>
                    <a:pt x="53" y="152"/>
                  </a:lnTo>
                  <a:lnTo>
                    <a:pt x="31" y="140"/>
                  </a:lnTo>
                  <a:lnTo>
                    <a:pt x="13" y="125"/>
                  </a:lnTo>
                  <a:lnTo>
                    <a:pt x="4" y="103"/>
                  </a:lnTo>
                  <a:lnTo>
                    <a:pt x="0" y="79"/>
                  </a:lnTo>
                  <a:lnTo>
                    <a:pt x="4" y="53"/>
                  </a:lnTo>
                  <a:lnTo>
                    <a:pt x="13" y="31"/>
                  </a:lnTo>
                  <a:lnTo>
                    <a:pt x="31" y="16"/>
                  </a:lnTo>
                  <a:lnTo>
                    <a:pt x="53" y="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19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9140" rtl="0" eaLnBrk="1" latinLnBrk="0" hangingPunct="1">
        <a:lnSpc>
          <a:spcPct val="70000"/>
        </a:lnSpc>
        <a:spcBef>
          <a:spcPct val="0"/>
        </a:spcBef>
        <a:buNone/>
        <a:defRPr sz="5867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40" rtl="0" eaLnBrk="1" latinLnBrk="0" hangingPunct="1">
        <a:spcBef>
          <a:spcPts val="800"/>
        </a:spcBef>
        <a:buClr>
          <a:schemeClr val="accent2"/>
        </a:buClr>
        <a:buFont typeface="Wingdings" panose="05000000000000000000" pitchFamily="2" charset="2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28589" indent="-228589" algn="l" defTabSz="1219140" rtl="0" eaLnBrk="1" latinLnBrk="0" hangingPunct="1"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463527" indent="-228589" algn="l" defTabSz="1219140" rtl="0" eaLnBrk="1" latinLnBrk="0" hangingPunct="1">
        <a:spcBef>
          <a:spcPts val="800"/>
        </a:spcBef>
        <a:buClr>
          <a:schemeClr val="tx2"/>
        </a:buClr>
        <a:buFont typeface="Intel Clear" panose="020B0604020203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681534" indent="-228589" algn="l" defTabSz="1219140" rtl="0" eaLnBrk="1" latinLnBrk="0" hangingPunct="1">
        <a:spcBef>
          <a:spcPts val="800"/>
        </a:spcBef>
        <a:buClr>
          <a:schemeClr val="tx2"/>
        </a:buClr>
        <a:buFont typeface="Intel Clear" panose="020B0604020203020204" pitchFamily="34" charset="0"/>
        <a:buChar char="–"/>
        <a:defRPr sz="2133" kern="1200">
          <a:solidFill>
            <a:schemeClr val="tx2"/>
          </a:solidFill>
          <a:latin typeface="+mn-lt"/>
          <a:ea typeface="+mn-ea"/>
          <a:cs typeface="+mn-cs"/>
        </a:defRPr>
      </a:lvl4pPr>
      <a:lvl5pPr marL="918588" indent="-224356" algn="l" defTabSz="1219140" rtl="0" eaLnBrk="1" latinLnBrk="0" hangingPunct="1">
        <a:spcBef>
          <a:spcPts val="800"/>
        </a:spcBef>
        <a:buClr>
          <a:schemeClr val="tx2"/>
        </a:buClr>
        <a:buFont typeface="Intel Clear" panose="020B0604020203020204" pitchFamily="34" charset="0"/>
        <a:buChar char="–"/>
        <a:defRPr sz="1867" kern="1200">
          <a:solidFill>
            <a:schemeClr val="tx2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/>
        </p:nvSpPr>
        <p:spPr>
          <a:xfrm>
            <a:off x="0" y="6406896"/>
            <a:ext cx="12192000" cy="451104"/>
          </a:xfrm>
          <a:prstGeom prst="rect">
            <a:avLst/>
          </a:prstGeom>
          <a:gradFill>
            <a:gsLst>
              <a:gs pos="32000">
                <a:srgbClr val="003C71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633712" y="6516197"/>
            <a:ext cx="0" cy="238125"/>
          </a:xfrm>
          <a:prstGeom prst="line">
            <a:avLst/>
          </a:prstGeom>
          <a:ln w="31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951" y="304703"/>
            <a:ext cx="11248101" cy="7243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951" y="1558458"/>
            <a:ext cx="11248101" cy="4285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27965" y="6486791"/>
            <a:ext cx="452539" cy="298259"/>
            <a:chOff x="451796" y="386081"/>
            <a:chExt cx="1249194" cy="823318"/>
          </a:xfrm>
        </p:grpSpPr>
        <p:sp>
          <p:nvSpPr>
            <p:cNvPr id="16" name="Freeform 36"/>
            <p:cNvSpPr>
              <a:spLocks noEditPoints="1"/>
            </p:cNvSpPr>
            <p:nvPr userDrawn="1"/>
          </p:nvSpPr>
          <p:spPr bwMode="auto">
            <a:xfrm>
              <a:off x="451796" y="386081"/>
              <a:ext cx="1249194" cy="823318"/>
            </a:xfrm>
            <a:custGeom>
              <a:avLst/>
              <a:gdLst>
                <a:gd name="T0" fmla="*/ 2295 w 3777"/>
                <a:gd name="T1" fmla="*/ 1128 h 2491"/>
                <a:gd name="T2" fmla="*/ 2564 w 3777"/>
                <a:gd name="T3" fmla="*/ 1149 h 2491"/>
                <a:gd name="T4" fmla="*/ 2434 w 3777"/>
                <a:gd name="T5" fmla="*/ 1046 h 2491"/>
                <a:gd name="T6" fmla="*/ 1474 w 3777"/>
                <a:gd name="T7" fmla="*/ 949 h 2491"/>
                <a:gd name="T8" fmla="*/ 1548 w 3777"/>
                <a:gd name="T9" fmla="*/ 1130 h 2491"/>
                <a:gd name="T10" fmla="*/ 1326 w 3777"/>
                <a:gd name="T11" fmla="*/ 1068 h 2491"/>
                <a:gd name="T12" fmla="*/ 920 w 3777"/>
                <a:gd name="T13" fmla="*/ 900 h 2491"/>
                <a:gd name="T14" fmla="*/ 630 w 3777"/>
                <a:gd name="T15" fmla="*/ 1637 h 2491"/>
                <a:gd name="T16" fmla="*/ 551 w 3777"/>
                <a:gd name="T17" fmla="*/ 1468 h 2491"/>
                <a:gd name="T18" fmla="*/ 2646 w 3777"/>
                <a:gd name="T19" fmla="*/ 959 h 2491"/>
                <a:gd name="T20" fmla="*/ 2769 w 3777"/>
                <a:gd name="T21" fmla="*/ 1272 h 2491"/>
                <a:gd name="T22" fmla="*/ 2335 w 3777"/>
                <a:gd name="T23" fmla="*/ 1478 h 2491"/>
                <a:gd name="T24" fmla="*/ 2551 w 3777"/>
                <a:gd name="T25" fmla="*/ 1496 h 2491"/>
                <a:gd name="T26" fmla="*/ 2677 w 3777"/>
                <a:gd name="T27" fmla="*/ 1613 h 2491"/>
                <a:gd name="T28" fmla="*/ 2400 w 3777"/>
                <a:gd name="T29" fmla="*/ 1677 h 2491"/>
                <a:gd name="T30" fmla="*/ 2162 w 3777"/>
                <a:gd name="T31" fmla="*/ 1556 h 2491"/>
                <a:gd name="T32" fmla="*/ 2087 w 3777"/>
                <a:gd name="T33" fmla="*/ 1215 h 2491"/>
                <a:gd name="T34" fmla="*/ 2243 w 3777"/>
                <a:gd name="T35" fmla="*/ 941 h 2491"/>
                <a:gd name="T36" fmla="*/ 412 w 3777"/>
                <a:gd name="T37" fmla="*/ 815 h 2491"/>
                <a:gd name="T38" fmla="*/ 164 w 3777"/>
                <a:gd name="T39" fmla="*/ 1308 h 2491"/>
                <a:gd name="T40" fmla="*/ 246 w 3777"/>
                <a:gd name="T41" fmla="*/ 1819 h 2491"/>
                <a:gd name="T42" fmla="*/ 614 w 3777"/>
                <a:gd name="T43" fmla="*/ 2109 h 2491"/>
                <a:gd name="T44" fmla="*/ 1163 w 3777"/>
                <a:gd name="T45" fmla="*/ 2229 h 2491"/>
                <a:gd name="T46" fmla="*/ 1796 w 3777"/>
                <a:gd name="T47" fmla="*/ 2220 h 2491"/>
                <a:gd name="T48" fmla="*/ 2654 w 3777"/>
                <a:gd name="T49" fmla="*/ 2031 h 2491"/>
                <a:gd name="T50" fmla="*/ 3022 w 3777"/>
                <a:gd name="T51" fmla="*/ 2160 h 2491"/>
                <a:gd name="T52" fmla="*/ 2228 w 3777"/>
                <a:gd name="T53" fmla="*/ 2412 h 2491"/>
                <a:gd name="T54" fmla="*/ 1360 w 3777"/>
                <a:gd name="T55" fmla="*/ 2489 h 2491"/>
                <a:gd name="T56" fmla="*/ 599 w 3777"/>
                <a:gd name="T57" fmla="*/ 2344 h 2491"/>
                <a:gd name="T58" fmla="*/ 135 w 3777"/>
                <a:gd name="T59" fmla="*/ 1990 h 2491"/>
                <a:gd name="T60" fmla="*/ 2 w 3777"/>
                <a:gd name="T61" fmla="*/ 1451 h 2491"/>
                <a:gd name="T62" fmla="*/ 206 w 3777"/>
                <a:gd name="T63" fmla="*/ 933 h 2491"/>
                <a:gd name="T64" fmla="*/ 1887 w 3777"/>
                <a:gd name="T65" fmla="*/ 900 h 2491"/>
                <a:gd name="T66" fmla="*/ 1899 w 3777"/>
                <a:gd name="T67" fmla="*/ 1478 h 2491"/>
                <a:gd name="T68" fmla="*/ 1918 w 3777"/>
                <a:gd name="T69" fmla="*/ 1665 h 2491"/>
                <a:gd name="T70" fmla="*/ 1716 w 3777"/>
                <a:gd name="T71" fmla="*/ 1552 h 2491"/>
                <a:gd name="T72" fmla="*/ 745 w 3777"/>
                <a:gd name="T73" fmla="*/ 608 h 2491"/>
                <a:gd name="T74" fmla="*/ 3078 w 3777"/>
                <a:gd name="T75" fmla="*/ 1659 h 2491"/>
                <a:gd name="T76" fmla="*/ 2899 w 3777"/>
                <a:gd name="T77" fmla="*/ 1548 h 2491"/>
                <a:gd name="T78" fmla="*/ 2515 w 3777"/>
                <a:gd name="T79" fmla="*/ 0 h 2491"/>
                <a:gd name="T80" fmla="*/ 3161 w 3777"/>
                <a:gd name="T81" fmla="*/ 109 h 2491"/>
                <a:gd name="T82" fmla="*/ 3615 w 3777"/>
                <a:gd name="T83" fmla="*/ 404 h 2491"/>
                <a:gd name="T84" fmla="*/ 3777 w 3777"/>
                <a:gd name="T85" fmla="*/ 900 h 2491"/>
                <a:gd name="T86" fmla="*/ 3591 w 3777"/>
                <a:gd name="T87" fmla="*/ 1385 h 2491"/>
                <a:gd name="T88" fmla="*/ 3211 w 3777"/>
                <a:gd name="T89" fmla="*/ 1665 h 2491"/>
                <a:gd name="T90" fmla="*/ 3510 w 3777"/>
                <a:gd name="T91" fmla="*/ 1151 h 2491"/>
                <a:gd name="T92" fmla="*/ 3557 w 3777"/>
                <a:gd name="T93" fmla="*/ 684 h 2491"/>
                <a:gd name="T94" fmla="*/ 3258 w 3777"/>
                <a:gd name="T95" fmla="*/ 321 h 2491"/>
                <a:gd name="T96" fmla="*/ 2715 w 3777"/>
                <a:gd name="T97" fmla="*/ 149 h 2491"/>
                <a:gd name="T98" fmla="*/ 2027 w 3777"/>
                <a:gd name="T99" fmla="*/ 153 h 2491"/>
                <a:gd name="T100" fmla="*/ 1292 w 3777"/>
                <a:gd name="T101" fmla="*/ 321 h 2491"/>
                <a:gd name="T102" fmla="*/ 933 w 3777"/>
                <a:gd name="T103" fmla="*/ 383 h 2491"/>
                <a:gd name="T104" fmla="*/ 1651 w 3777"/>
                <a:gd name="T105" fmla="*/ 103 h 2491"/>
                <a:gd name="T106" fmla="*/ 2396 w 3777"/>
                <a:gd name="T107" fmla="*/ 0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77" h="2491">
                  <a:moveTo>
                    <a:pt x="2434" y="1046"/>
                  </a:moveTo>
                  <a:lnTo>
                    <a:pt x="2396" y="1050"/>
                  </a:lnTo>
                  <a:lnTo>
                    <a:pt x="2362" y="1062"/>
                  </a:lnTo>
                  <a:lnTo>
                    <a:pt x="2335" y="1078"/>
                  </a:lnTo>
                  <a:lnTo>
                    <a:pt x="2311" y="1102"/>
                  </a:lnTo>
                  <a:lnTo>
                    <a:pt x="2295" y="1128"/>
                  </a:lnTo>
                  <a:lnTo>
                    <a:pt x="2285" y="1153"/>
                  </a:lnTo>
                  <a:lnTo>
                    <a:pt x="2279" y="1179"/>
                  </a:lnTo>
                  <a:lnTo>
                    <a:pt x="2275" y="1211"/>
                  </a:lnTo>
                  <a:lnTo>
                    <a:pt x="2574" y="1211"/>
                  </a:lnTo>
                  <a:lnTo>
                    <a:pt x="2572" y="1179"/>
                  </a:lnTo>
                  <a:lnTo>
                    <a:pt x="2564" y="1149"/>
                  </a:lnTo>
                  <a:lnTo>
                    <a:pt x="2555" y="1122"/>
                  </a:lnTo>
                  <a:lnTo>
                    <a:pt x="2541" y="1098"/>
                  </a:lnTo>
                  <a:lnTo>
                    <a:pt x="2521" y="1076"/>
                  </a:lnTo>
                  <a:lnTo>
                    <a:pt x="2497" y="1060"/>
                  </a:lnTo>
                  <a:lnTo>
                    <a:pt x="2467" y="1050"/>
                  </a:lnTo>
                  <a:lnTo>
                    <a:pt x="2434" y="1046"/>
                  </a:lnTo>
                  <a:close/>
                  <a:moveTo>
                    <a:pt x="920" y="900"/>
                  </a:moveTo>
                  <a:lnTo>
                    <a:pt x="1320" y="900"/>
                  </a:lnTo>
                  <a:lnTo>
                    <a:pt x="1367" y="904"/>
                  </a:lnTo>
                  <a:lnTo>
                    <a:pt x="1409" y="914"/>
                  </a:lnTo>
                  <a:lnTo>
                    <a:pt x="1445" y="929"/>
                  </a:lnTo>
                  <a:lnTo>
                    <a:pt x="1474" y="949"/>
                  </a:lnTo>
                  <a:lnTo>
                    <a:pt x="1498" y="973"/>
                  </a:lnTo>
                  <a:lnTo>
                    <a:pt x="1516" y="1001"/>
                  </a:lnTo>
                  <a:lnTo>
                    <a:pt x="1532" y="1031"/>
                  </a:lnTo>
                  <a:lnTo>
                    <a:pt x="1540" y="1062"/>
                  </a:lnTo>
                  <a:lnTo>
                    <a:pt x="1546" y="1096"/>
                  </a:lnTo>
                  <a:lnTo>
                    <a:pt x="1548" y="1130"/>
                  </a:lnTo>
                  <a:lnTo>
                    <a:pt x="1548" y="1667"/>
                  </a:lnTo>
                  <a:lnTo>
                    <a:pt x="1354" y="1667"/>
                  </a:lnTo>
                  <a:lnTo>
                    <a:pt x="1354" y="1130"/>
                  </a:lnTo>
                  <a:lnTo>
                    <a:pt x="1352" y="1104"/>
                  </a:lnTo>
                  <a:lnTo>
                    <a:pt x="1342" y="1084"/>
                  </a:lnTo>
                  <a:lnTo>
                    <a:pt x="1326" y="1068"/>
                  </a:lnTo>
                  <a:lnTo>
                    <a:pt x="1304" y="1060"/>
                  </a:lnTo>
                  <a:lnTo>
                    <a:pt x="1274" y="1056"/>
                  </a:lnTo>
                  <a:lnTo>
                    <a:pt x="1114" y="1056"/>
                  </a:lnTo>
                  <a:lnTo>
                    <a:pt x="1114" y="1667"/>
                  </a:lnTo>
                  <a:lnTo>
                    <a:pt x="920" y="1667"/>
                  </a:lnTo>
                  <a:lnTo>
                    <a:pt x="920" y="900"/>
                  </a:lnTo>
                  <a:close/>
                  <a:moveTo>
                    <a:pt x="551" y="900"/>
                  </a:moveTo>
                  <a:lnTo>
                    <a:pt x="747" y="900"/>
                  </a:lnTo>
                  <a:lnTo>
                    <a:pt x="747" y="1675"/>
                  </a:lnTo>
                  <a:lnTo>
                    <a:pt x="702" y="1667"/>
                  </a:lnTo>
                  <a:lnTo>
                    <a:pt x="662" y="1655"/>
                  </a:lnTo>
                  <a:lnTo>
                    <a:pt x="630" y="1637"/>
                  </a:lnTo>
                  <a:lnTo>
                    <a:pt x="604" y="1617"/>
                  </a:lnTo>
                  <a:lnTo>
                    <a:pt x="585" y="1591"/>
                  </a:lnTo>
                  <a:lnTo>
                    <a:pt x="569" y="1564"/>
                  </a:lnTo>
                  <a:lnTo>
                    <a:pt x="559" y="1534"/>
                  </a:lnTo>
                  <a:lnTo>
                    <a:pt x="553" y="1502"/>
                  </a:lnTo>
                  <a:lnTo>
                    <a:pt x="551" y="1468"/>
                  </a:lnTo>
                  <a:lnTo>
                    <a:pt x="551" y="900"/>
                  </a:lnTo>
                  <a:close/>
                  <a:moveTo>
                    <a:pt x="2442" y="886"/>
                  </a:moveTo>
                  <a:lnTo>
                    <a:pt x="2501" y="892"/>
                  </a:lnTo>
                  <a:lnTo>
                    <a:pt x="2557" y="906"/>
                  </a:lnTo>
                  <a:lnTo>
                    <a:pt x="2604" y="928"/>
                  </a:lnTo>
                  <a:lnTo>
                    <a:pt x="2646" y="959"/>
                  </a:lnTo>
                  <a:lnTo>
                    <a:pt x="2683" y="997"/>
                  </a:lnTo>
                  <a:lnTo>
                    <a:pt x="2713" y="1042"/>
                  </a:lnTo>
                  <a:lnTo>
                    <a:pt x="2737" y="1092"/>
                  </a:lnTo>
                  <a:lnTo>
                    <a:pt x="2755" y="1147"/>
                  </a:lnTo>
                  <a:lnTo>
                    <a:pt x="2765" y="1209"/>
                  </a:lnTo>
                  <a:lnTo>
                    <a:pt x="2769" y="1272"/>
                  </a:lnTo>
                  <a:lnTo>
                    <a:pt x="2769" y="1344"/>
                  </a:lnTo>
                  <a:lnTo>
                    <a:pt x="2275" y="1344"/>
                  </a:lnTo>
                  <a:lnTo>
                    <a:pt x="2279" y="1383"/>
                  </a:lnTo>
                  <a:lnTo>
                    <a:pt x="2291" y="1421"/>
                  </a:lnTo>
                  <a:lnTo>
                    <a:pt x="2309" y="1453"/>
                  </a:lnTo>
                  <a:lnTo>
                    <a:pt x="2335" y="1478"/>
                  </a:lnTo>
                  <a:lnTo>
                    <a:pt x="2366" y="1498"/>
                  </a:lnTo>
                  <a:lnTo>
                    <a:pt x="2404" y="1510"/>
                  </a:lnTo>
                  <a:lnTo>
                    <a:pt x="2448" y="1514"/>
                  </a:lnTo>
                  <a:lnTo>
                    <a:pt x="2487" y="1512"/>
                  </a:lnTo>
                  <a:lnTo>
                    <a:pt x="2521" y="1506"/>
                  </a:lnTo>
                  <a:lnTo>
                    <a:pt x="2551" y="1496"/>
                  </a:lnTo>
                  <a:lnTo>
                    <a:pt x="2576" y="1482"/>
                  </a:lnTo>
                  <a:lnTo>
                    <a:pt x="2602" y="1465"/>
                  </a:lnTo>
                  <a:lnTo>
                    <a:pt x="2626" y="1443"/>
                  </a:lnTo>
                  <a:lnTo>
                    <a:pt x="2747" y="1556"/>
                  </a:lnTo>
                  <a:lnTo>
                    <a:pt x="2713" y="1587"/>
                  </a:lnTo>
                  <a:lnTo>
                    <a:pt x="2677" y="1613"/>
                  </a:lnTo>
                  <a:lnTo>
                    <a:pt x="2640" y="1637"/>
                  </a:lnTo>
                  <a:lnTo>
                    <a:pt x="2600" y="1655"/>
                  </a:lnTo>
                  <a:lnTo>
                    <a:pt x="2555" y="1667"/>
                  </a:lnTo>
                  <a:lnTo>
                    <a:pt x="2503" y="1675"/>
                  </a:lnTo>
                  <a:lnTo>
                    <a:pt x="2446" y="1679"/>
                  </a:lnTo>
                  <a:lnTo>
                    <a:pt x="2400" y="1677"/>
                  </a:lnTo>
                  <a:lnTo>
                    <a:pt x="2354" y="1669"/>
                  </a:lnTo>
                  <a:lnTo>
                    <a:pt x="2311" y="1659"/>
                  </a:lnTo>
                  <a:lnTo>
                    <a:pt x="2269" y="1641"/>
                  </a:lnTo>
                  <a:lnTo>
                    <a:pt x="2232" y="1619"/>
                  </a:lnTo>
                  <a:lnTo>
                    <a:pt x="2194" y="1591"/>
                  </a:lnTo>
                  <a:lnTo>
                    <a:pt x="2162" y="1556"/>
                  </a:lnTo>
                  <a:lnTo>
                    <a:pt x="2136" y="1516"/>
                  </a:lnTo>
                  <a:lnTo>
                    <a:pt x="2113" y="1468"/>
                  </a:lnTo>
                  <a:lnTo>
                    <a:pt x="2097" y="1413"/>
                  </a:lnTo>
                  <a:lnTo>
                    <a:pt x="2087" y="1352"/>
                  </a:lnTo>
                  <a:lnTo>
                    <a:pt x="2083" y="1282"/>
                  </a:lnTo>
                  <a:lnTo>
                    <a:pt x="2087" y="1215"/>
                  </a:lnTo>
                  <a:lnTo>
                    <a:pt x="2097" y="1155"/>
                  </a:lnTo>
                  <a:lnTo>
                    <a:pt x="2115" y="1100"/>
                  </a:lnTo>
                  <a:lnTo>
                    <a:pt x="2138" y="1050"/>
                  </a:lnTo>
                  <a:lnTo>
                    <a:pt x="2168" y="1009"/>
                  </a:lnTo>
                  <a:lnTo>
                    <a:pt x="2204" y="971"/>
                  </a:lnTo>
                  <a:lnTo>
                    <a:pt x="2243" y="941"/>
                  </a:lnTo>
                  <a:lnTo>
                    <a:pt x="2289" y="918"/>
                  </a:lnTo>
                  <a:lnTo>
                    <a:pt x="2337" y="900"/>
                  </a:lnTo>
                  <a:lnTo>
                    <a:pt x="2388" y="890"/>
                  </a:lnTo>
                  <a:lnTo>
                    <a:pt x="2442" y="886"/>
                  </a:lnTo>
                  <a:close/>
                  <a:moveTo>
                    <a:pt x="412" y="713"/>
                  </a:moveTo>
                  <a:lnTo>
                    <a:pt x="412" y="815"/>
                  </a:lnTo>
                  <a:lnTo>
                    <a:pt x="357" y="882"/>
                  </a:lnTo>
                  <a:lnTo>
                    <a:pt x="305" y="957"/>
                  </a:lnTo>
                  <a:lnTo>
                    <a:pt x="258" y="1038"/>
                  </a:lnTo>
                  <a:lnTo>
                    <a:pt x="218" y="1124"/>
                  </a:lnTo>
                  <a:lnTo>
                    <a:pt x="186" y="1215"/>
                  </a:lnTo>
                  <a:lnTo>
                    <a:pt x="164" y="1308"/>
                  </a:lnTo>
                  <a:lnTo>
                    <a:pt x="151" y="1405"/>
                  </a:lnTo>
                  <a:lnTo>
                    <a:pt x="151" y="1500"/>
                  </a:lnTo>
                  <a:lnTo>
                    <a:pt x="161" y="1597"/>
                  </a:lnTo>
                  <a:lnTo>
                    <a:pt x="180" y="1677"/>
                  </a:lnTo>
                  <a:lnTo>
                    <a:pt x="210" y="1752"/>
                  </a:lnTo>
                  <a:lnTo>
                    <a:pt x="246" y="1819"/>
                  </a:lnTo>
                  <a:lnTo>
                    <a:pt x="291" y="1881"/>
                  </a:lnTo>
                  <a:lnTo>
                    <a:pt x="343" y="1936"/>
                  </a:lnTo>
                  <a:lnTo>
                    <a:pt x="402" y="1988"/>
                  </a:lnTo>
                  <a:lnTo>
                    <a:pt x="468" y="2033"/>
                  </a:lnTo>
                  <a:lnTo>
                    <a:pt x="539" y="2073"/>
                  </a:lnTo>
                  <a:lnTo>
                    <a:pt x="614" y="2109"/>
                  </a:lnTo>
                  <a:lnTo>
                    <a:pt x="696" y="2140"/>
                  </a:lnTo>
                  <a:lnTo>
                    <a:pt x="783" y="2166"/>
                  </a:lnTo>
                  <a:lnTo>
                    <a:pt x="872" y="2188"/>
                  </a:lnTo>
                  <a:lnTo>
                    <a:pt x="967" y="2206"/>
                  </a:lnTo>
                  <a:lnTo>
                    <a:pt x="1064" y="2220"/>
                  </a:lnTo>
                  <a:lnTo>
                    <a:pt x="1163" y="2229"/>
                  </a:lnTo>
                  <a:lnTo>
                    <a:pt x="1266" y="2235"/>
                  </a:lnTo>
                  <a:lnTo>
                    <a:pt x="1369" y="2237"/>
                  </a:lnTo>
                  <a:lnTo>
                    <a:pt x="1474" y="2237"/>
                  </a:lnTo>
                  <a:lnTo>
                    <a:pt x="1581" y="2235"/>
                  </a:lnTo>
                  <a:lnTo>
                    <a:pt x="1689" y="2229"/>
                  </a:lnTo>
                  <a:lnTo>
                    <a:pt x="1796" y="2220"/>
                  </a:lnTo>
                  <a:lnTo>
                    <a:pt x="1934" y="2204"/>
                  </a:lnTo>
                  <a:lnTo>
                    <a:pt x="2079" y="2180"/>
                  </a:lnTo>
                  <a:lnTo>
                    <a:pt x="2224" y="2152"/>
                  </a:lnTo>
                  <a:lnTo>
                    <a:pt x="2370" y="2116"/>
                  </a:lnTo>
                  <a:lnTo>
                    <a:pt x="2513" y="2077"/>
                  </a:lnTo>
                  <a:lnTo>
                    <a:pt x="2654" y="2031"/>
                  </a:lnTo>
                  <a:lnTo>
                    <a:pt x="2786" y="1982"/>
                  </a:lnTo>
                  <a:lnTo>
                    <a:pt x="2913" y="1930"/>
                  </a:lnTo>
                  <a:lnTo>
                    <a:pt x="3032" y="1873"/>
                  </a:lnTo>
                  <a:lnTo>
                    <a:pt x="3137" y="1815"/>
                  </a:lnTo>
                  <a:lnTo>
                    <a:pt x="3137" y="2101"/>
                  </a:lnTo>
                  <a:lnTo>
                    <a:pt x="3022" y="2160"/>
                  </a:lnTo>
                  <a:lnTo>
                    <a:pt x="2901" y="2214"/>
                  </a:lnTo>
                  <a:lnTo>
                    <a:pt x="2773" y="2263"/>
                  </a:lnTo>
                  <a:lnTo>
                    <a:pt x="2638" y="2307"/>
                  </a:lnTo>
                  <a:lnTo>
                    <a:pt x="2503" y="2346"/>
                  </a:lnTo>
                  <a:lnTo>
                    <a:pt x="2364" y="2382"/>
                  </a:lnTo>
                  <a:lnTo>
                    <a:pt x="2228" y="2412"/>
                  </a:lnTo>
                  <a:lnTo>
                    <a:pt x="2095" y="2438"/>
                  </a:lnTo>
                  <a:lnTo>
                    <a:pt x="1964" y="2457"/>
                  </a:lnTo>
                  <a:lnTo>
                    <a:pt x="1839" y="2471"/>
                  </a:lnTo>
                  <a:lnTo>
                    <a:pt x="1673" y="2485"/>
                  </a:lnTo>
                  <a:lnTo>
                    <a:pt x="1512" y="2491"/>
                  </a:lnTo>
                  <a:lnTo>
                    <a:pt x="1360" y="2489"/>
                  </a:lnTo>
                  <a:lnTo>
                    <a:pt x="1215" y="2481"/>
                  </a:lnTo>
                  <a:lnTo>
                    <a:pt x="1076" y="2465"/>
                  </a:lnTo>
                  <a:lnTo>
                    <a:pt x="945" y="2445"/>
                  </a:lnTo>
                  <a:lnTo>
                    <a:pt x="820" y="2418"/>
                  </a:lnTo>
                  <a:lnTo>
                    <a:pt x="706" y="2384"/>
                  </a:lnTo>
                  <a:lnTo>
                    <a:pt x="599" y="2344"/>
                  </a:lnTo>
                  <a:lnTo>
                    <a:pt x="499" y="2299"/>
                  </a:lnTo>
                  <a:lnTo>
                    <a:pt x="408" y="2247"/>
                  </a:lnTo>
                  <a:lnTo>
                    <a:pt x="327" y="2190"/>
                  </a:lnTo>
                  <a:lnTo>
                    <a:pt x="254" y="2128"/>
                  </a:lnTo>
                  <a:lnTo>
                    <a:pt x="188" y="2061"/>
                  </a:lnTo>
                  <a:lnTo>
                    <a:pt x="135" y="1990"/>
                  </a:lnTo>
                  <a:lnTo>
                    <a:pt x="89" y="1912"/>
                  </a:lnTo>
                  <a:lnTo>
                    <a:pt x="54" y="1831"/>
                  </a:lnTo>
                  <a:lnTo>
                    <a:pt x="28" y="1746"/>
                  </a:lnTo>
                  <a:lnTo>
                    <a:pt x="8" y="1645"/>
                  </a:lnTo>
                  <a:lnTo>
                    <a:pt x="0" y="1546"/>
                  </a:lnTo>
                  <a:lnTo>
                    <a:pt x="2" y="1451"/>
                  </a:lnTo>
                  <a:lnTo>
                    <a:pt x="14" y="1358"/>
                  </a:lnTo>
                  <a:lnTo>
                    <a:pt x="36" y="1266"/>
                  </a:lnTo>
                  <a:lnTo>
                    <a:pt x="65" y="1179"/>
                  </a:lnTo>
                  <a:lnTo>
                    <a:pt x="105" y="1094"/>
                  </a:lnTo>
                  <a:lnTo>
                    <a:pt x="153" y="1013"/>
                  </a:lnTo>
                  <a:lnTo>
                    <a:pt x="206" y="933"/>
                  </a:lnTo>
                  <a:lnTo>
                    <a:pt x="270" y="858"/>
                  </a:lnTo>
                  <a:lnTo>
                    <a:pt x="337" y="785"/>
                  </a:lnTo>
                  <a:lnTo>
                    <a:pt x="412" y="713"/>
                  </a:lnTo>
                  <a:close/>
                  <a:moveTo>
                    <a:pt x="1692" y="690"/>
                  </a:moveTo>
                  <a:lnTo>
                    <a:pt x="1887" y="690"/>
                  </a:lnTo>
                  <a:lnTo>
                    <a:pt x="1887" y="900"/>
                  </a:lnTo>
                  <a:lnTo>
                    <a:pt x="2033" y="900"/>
                  </a:lnTo>
                  <a:lnTo>
                    <a:pt x="2033" y="1056"/>
                  </a:lnTo>
                  <a:lnTo>
                    <a:pt x="1887" y="1056"/>
                  </a:lnTo>
                  <a:lnTo>
                    <a:pt x="1887" y="1435"/>
                  </a:lnTo>
                  <a:lnTo>
                    <a:pt x="1891" y="1459"/>
                  </a:lnTo>
                  <a:lnTo>
                    <a:pt x="1899" y="1478"/>
                  </a:lnTo>
                  <a:lnTo>
                    <a:pt x="1910" y="1492"/>
                  </a:lnTo>
                  <a:lnTo>
                    <a:pt x="1930" y="1500"/>
                  </a:lnTo>
                  <a:lnTo>
                    <a:pt x="1954" y="1504"/>
                  </a:lnTo>
                  <a:lnTo>
                    <a:pt x="2033" y="1504"/>
                  </a:lnTo>
                  <a:lnTo>
                    <a:pt x="2033" y="1665"/>
                  </a:lnTo>
                  <a:lnTo>
                    <a:pt x="1918" y="1665"/>
                  </a:lnTo>
                  <a:lnTo>
                    <a:pt x="1869" y="1661"/>
                  </a:lnTo>
                  <a:lnTo>
                    <a:pt x="1827" y="1651"/>
                  </a:lnTo>
                  <a:lnTo>
                    <a:pt x="1790" y="1633"/>
                  </a:lnTo>
                  <a:lnTo>
                    <a:pt x="1760" y="1609"/>
                  </a:lnTo>
                  <a:lnTo>
                    <a:pt x="1736" y="1581"/>
                  </a:lnTo>
                  <a:lnTo>
                    <a:pt x="1716" y="1552"/>
                  </a:lnTo>
                  <a:lnTo>
                    <a:pt x="1704" y="1518"/>
                  </a:lnTo>
                  <a:lnTo>
                    <a:pt x="1696" y="1482"/>
                  </a:lnTo>
                  <a:lnTo>
                    <a:pt x="1692" y="1447"/>
                  </a:lnTo>
                  <a:lnTo>
                    <a:pt x="1692" y="690"/>
                  </a:lnTo>
                  <a:close/>
                  <a:moveTo>
                    <a:pt x="551" y="608"/>
                  </a:moveTo>
                  <a:lnTo>
                    <a:pt x="745" y="608"/>
                  </a:lnTo>
                  <a:lnTo>
                    <a:pt x="745" y="793"/>
                  </a:lnTo>
                  <a:lnTo>
                    <a:pt x="551" y="793"/>
                  </a:lnTo>
                  <a:lnTo>
                    <a:pt x="551" y="608"/>
                  </a:lnTo>
                  <a:close/>
                  <a:moveTo>
                    <a:pt x="2882" y="581"/>
                  </a:moveTo>
                  <a:lnTo>
                    <a:pt x="3078" y="581"/>
                  </a:lnTo>
                  <a:lnTo>
                    <a:pt x="3078" y="1659"/>
                  </a:lnTo>
                  <a:lnTo>
                    <a:pt x="3032" y="1651"/>
                  </a:lnTo>
                  <a:lnTo>
                    <a:pt x="2995" y="1639"/>
                  </a:lnTo>
                  <a:lnTo>
                    <a:pt x="2961" y="1621"/>
                  </a:lnTo>
                  <a:lnTo>
                    <a:pt x="2935" y="1599"/>
                  </a:lnTo>
                  <a:lnTo>
                    <a:pt x="2915" y="1575"/>
                  </a:lnTo>
                  <a:lnTo>
                    <a:pt x="2899" y="1548"/>
                  </a:lnTo>
                  <a:lnTo>
                    <a:pt x="2889" y="1518"/>
                  </a:lnTo>
                  <a:lnTo>
                    <a:pt x="2884" y="1486"/>
                  </a:lnTo>
                  <a:lnTo>
                    <a:pt x="2882" y="1453"/>
                  </a:lnTo>
                  <a:lnTo>
                    <a:pt x="2882" y="581"/>
                  </a:lnTo>
                  <a:close/>
                  <a:moveTo>
                    <a:pt x="2396" y="0"/>
                  </a:moveTo>
                  <a:lnTo>
                    <a:pt x="2515" y="0"/>
                  </a:lnTo>
                  <a:lnTo>
                    <a:pt x="2632" y="6"/>
                  </a:lnTo>
                  <a:lnTo>
                    <a:pt x="2745" y="16"/>
                  </a:lnTo>
                  <a:lnTo>
                    <a:pt x="2856" y="32"/>
                  </a:lnTo>
                  <a:lnTo>
                    <a:pt x="2963" y="52"/>
                  </a:lnTo>
                  <a:lnTo>
                    <a:pt x="3064" y="77"/>
                  </a:lnTo>
                  <a:lnTo>
                    <a:pt x="3161" y="109"/>
                  </a:lnTo>
                  <a:lnTo>
                    <a:pt x="3252" y="145"/>
                  </a:lnTo>
                  <a:lnTo>
                    <a:pt x="3339" y="186"/>
                  </a:lnTo>
                  <a:lnTo>
                    <a:pt x="3419" y="232"/>
                  </a:lnTo>
                  <a:lnTo>
                    <a:pt x="3492" y="285"/>
                  </a:lnTo>
                  <a:lnTo>
                    <a:pt x="3557" y="341"/>
                  </a:lnTo>
                  <a:lnTo>
                    <a:pt x="3615" y="404"/>
                  </a:lnTo>
                  <a:lnTo>
                    <a:pt x="3664" y="472"/>
                  </a:lnTo>
                  <a:lnTo>
                    <a:pt x="3706" y="545"/>
                  </a:lnTo>
                  <a:lnTo>
                    <a:pt x="3740" y="622"/>
                  </a:lnTo>
                  <a:lnTo>
                    <a:pt x="3761" y="708"/>
                  </a:lnTo>
                  <a:lnTo>
                    <a:pt x="3775" y="805"/>
                  </a:lnTo>
                  <a:lnTo>
                    <a:pt x="3777" y="900"/>
                  </a:lnTo>
                  <a:lnTo>
                    <a:pt x="3769" y="991"/>
                  </a:lnTo>
                  <a:lnTo>
                    <a:pt x="3750" y="1080"/>
                  </a:lnTo>
                  <a:lnTo>
                    <a:pt x="3722" y="1163"/>
                  </a:lnTo>
                  <a:lnTo>
                    <a:pt x="3684" y="1243"/>
                  </a:lnTo>
                  <a:lnTo>
                    <a:pt x="3641" y="1316"/>
                  </a:lnTo>
                  <a:lnTo>
                    <a:pt x="3591" y="1385"/>
                  </a:lnTo>
                  <a:lnTo>
                    <a:pt x="3536" y="1449"/>
                  </a:lnTo>
                  <a:lnTo>
                    <a:pt x="3476" y="1506"/>
                  </a:lnTo>
                  <a:lnTo>
                    <a:pt x="3413" y="1556"/>
                  </a:lnTo>
                  <a:lnTo>
                    <a:pt x="3345" y="1599"/>
                  </a:lnTo>
                  <a:lnTo>
                    <a:pt x="3278" y="1637"/>
                  </a:lnTo>
                  <a:lnTo>
                    <a:pt x="3211" y="1665"/>
                  </a:lnTo>
                  <a:lnTo>
                    <a:pt x="3211" y="1459"/>
                  </a:lnTo>
                  <a:lnTo>
                    <a:pt x="3286" y="1409"/>
                  </a:lnTo>
                  <a:lnTo>
                    <a:pt x="3355" y="1352"/>
                  </a:lnTo>
                  <a:lnTo>
                    <a:pt x="3415" y="1288"/>
                  </a:lnTo>
                  <a:lnTo>
                    <a:pt x="3468" y="1221"/>
                  </a:lnTo>
                  <a:lnTo>
                    <a:pt x="3510" y="1151"/>
                  </a:lnTo>
                  <a:lnTo>
                    <a:pt x="3543" y="1076"/>
                  </a:lnTo>
                  <a:lnTo>
                    <a:pt x="3569" y="1001"/>
                  </a:lnTo>
                  <a:lnTo>
                    <a:pt x="3581" y="922"/>
                  </a:lnTo>
                  <a:lnTo>
                    <a:pt x="3585" y="842"/>
                  </a:lnTo>
                  <a:lnTo>
                    <a:pt x="3577" y="763"/>
                  </a:lnTo>
                  <a:lnTo>
                    <a:pt x="3557" y="684"/>
                  </a:lnTo>
                  <a:lnTo>
                    <a:pt x="3530" y="610"/>
                  </a:lnTo>
                  <a:lnTo>
                    <a:pt x="3490" y="541"/>
                  </a:lnTo>
                  <a:lnTo>
                    <a:pt x="3444" y="478"/>
                  </a:lnTo>
                  <a:lnTo>
                    <a:pt x="3389" y="420"/>
                  </a:lnTo>
                  <a:lnTo>
                    <a:pt x="3327" y="369"/>
                  </a:lnTo>
                  <a:lnTo>
                    <a:pt x="3258" y="321"/>
                  </a:lnTo>
                  <a:lnTo>
                    <a:pt x="3183" y="280"/>
                  </a:lnTo>
                  <a:lnTo>
                    <a:pt x="3100" y="244"/>
                  </a:lnTo>
                  <a:lnTo>
                    <a:pt x="3010" y="212"/>
                  </a:lnTo>
                  <a:lnTo>
                    <a:pt x="2917" y="186"/>
                  </a:lnTo>
                  <a:lnTo>
                    <a:pt x="2818" y="165"/>
                  </a:lnTo>
                  <a:lnTo>
                    <a:pt x="2715" y="149"/>
                  </a:lnTo>
                  <a:lnTo>
                    <a:pt x="2608" y="139"/>
                  </a:lnTo>
                  <a:lnTo>
                    <a:pt x="2497" y="131"/>
                  </a:lnTo>
                  <a:lnTo>
                    <a:pt x="2384" y="131"/>
                  </a:lnTo>
                  <a:lnTo>
                    <a:pt x="2267" y="133"/>
                  </a:lnTo>
                  <a:lnTo>
                    <a:pt x="2148" y="141"/>
                  </a:lnTo>
                  <a:lnTo>
                    <a:pt x="2027" y="153"/>
                  </a:lnTo>
                  <a:lnTo>
                    <a:pt x="1905" y="171"/>
                  </a:lnTo>
                  <a:lnTo>
                    <a:pt x="1782" y="192"/>
                  </a:lnTo>
                  <a:lnTo>
                    <a:pt x="1659" y="218"/>
                  </a:lnTo>
                  <a:lnTo>
                    <a:pt x="1536" y="248"/>
                  </a:lnTo>
                  <a:lnTo>
                    <a:pt x="1413" y="283"/>
                  </a:lnTo>
                  <a:lnTo>
                    <a:pt x="1292" y="321"/>
                  </a:lnTo>
                  <a:lnTo>
                    <a:pt x="1171" y="365"/>
                  </a:lnTo>
                  <a:lnTo>
                    <a:pt x="1052" y="412"/>
                  </a:lnTo>
                  <a:lnTo>
                    <a:pt x="937" y="464"/>
                  </a:lnTo>
                  <a:lnTo>
                    <a:pt x="824" y="519"/>
                  </a:lnTo>
                  <a:lnTo>
                    <a:pt x="824" y="446"/>
                  </a:lnTo>
                  <a:lnTo>
                    <a:pt x="933" y="383"/>
                  </a:lnTo>
                  <a:lnTo>
                    <a:pt x="1046" y="325"/>
                  </a:lnTo>
                  <a:lnTo>
                    <a:pt x="1163" y="270"/>
                  </a:lnTo>
                  <a:lnTo>
                    <a:pt x="1282" y="222"/>
                  </a:lnTo>
                  <a:lnTo>
                    <a:pt x="1405" y="176"/>
                  </a:lnTo>
                  <a:lnTo>
                    <a:pt x="1528" y="137"/>
                  </a:lnTo>
                  <a:lnTo>
                    <a:pt x="1651" y="103"/>
                  </a:lnTo>
                  <a:lnTo>
                    <a:pt x="1776" y="73"/>
                  </a:lnTo>
                  <a:lnTo>
                    <a:pt x="1903" y="50"/>
                  </a:lnTo>
                  <a:lnTo>
                    <a:pt x="2027" y="30"/>
                  </a:lnTo>
                  <a:lnTo>
                    <a:pt x="2150" y="14"/>
                  </a:lnTo>
                  <a:lnTo>
                    <a:pt x="2273" y="4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Freeform 37"/>
            <p:cNvSpPr>
              <a:spLocks noEditPoints="1"/>
            </p:cNvSpPr>
            <p:nvPr userDrawn="1"/>
          </p:nvSpPr>
          <p:spPr bwMode="auto">
            <a:xfrm>
              <a:off x="1513181" y="577858"/>
              <a:ext cx="52243" cy="51581"/>
            </a:xfrm>
            <a:custGeom>
              <a:avLst/>
              <a:gdLst>
                <a:gd name="T0" fmla="*/ 61 w 156"/>
                <a:gd name="T1" fmla="*/ 73 h 156"/>
                <a:gd name="T2" fmla="*/ 69 w 156"/>
                <a:gd name="T3" fmla="*/ 73 h 156"/>
                <a:gd name="T4" fmla="*/ 75 w 156"/>
                <a:gd name="T5" fmla="*/ 73 h 156"/>
                <a:gd name="T6" fmla="*/ 87 w 156"/>
                <a:gd name="T7" fmla="*/ 71 h 156"/>
                <a:gd name="T8" fmla="*/ 93 w 156"/>
                <a:gd name="T9" fmla="*/ 65 h 156"/>
                <a:gd name="T10" fmla="*/ 93 w 156"/>
                <a:gd name="T11" fmla="*/ 57 h 156"/>
                <a:gd name="T12" fmla="*/ 89 w 156"/>
                <a:gd name="T13" fmla="*/ 49 h 156"/>
                <a:gd name="T14" fmla="*/ 81 w 156"/>
                <a:gd name="T15" fmla="*/ 45 h 156"/>
                <a:gd name="T16" fmla="*/ 61 w 156"/>
                <a:gd name="T17" fmla="*/ 45 h 156"/>
                <a:gd name="T18" fmla="*/ 89 w 156"/>
                <a:gd name="T19" fmla="*/ 29 h 156"/>
                <a:gd name="T20" fmla="*/ 109 w 156"/>
                <a:gd name="T21" fmla="*/ 43 h 156"/>
                <a:gd name="T22" fmla="*/ 111 w 156"/>
                <a:gd name="T23" fmla="*/ 59 h 156"/>
                <a:gd name="T24" fmla="*/ 109 w 156"/>
                <a:gd name="T25" fmla="*/ 73 h 156"/>
                <a:gd name="T26" fmla="*/ 99 w 156"/>
                <a:gd name="T27" fmla="*/ 81 h 156"/>
                <a:gd name="T28" fmla="*/ 114 w 156"/>
                <a:gd name="T29" fmla="*/ 119 h 156"/>
                <a:gd name="T30" fmla="*/ 114 w 156"/>
                <a:gd name="T31" fmla="*/ 123 h 156"/>
                <a:gd name="T32" fmla="*/ 113 w 156"/>
                <a:gd name="T33" fmla="*/ 125 h 156"/>
                <a:gd name="T34" fmla="*/ 97 w 156"/>
                <a:gd name="T35" fmla="*/ 125 h 156"/>
                <a:gd name="T36" fmla="*/ 95 w 156"/>
                <a:gd name="T37" fmla="*/ 123 h 156"/>
                <a:gd name="T38" fmla="*/ 73 w 156"/>
                <a:gd name="T39" fmla="*/ 89 h 156"/>
                <a:gd name="T40" fmla="*/ 71 w 156"/>
                <a:gd name="T41" fmla="*/ 87 h 156"/>
                <a:gd name="T42" fmla="*/ 63 w 156"/>
                <a:gd name="T43" fmla="*/ 87 h 156"/>
                <a:gd name="T44" fmla="*/ 63 w 156"/>
                <a:gd name="T45" fmla="*/ 123 h 156"/>
                <a:gd name="T46" fmla="*/ 59 w 156"/>
                <a:gd name="T47" fmla="*/ 125 h 156"/>
                <a:gd name="T48" fmla="*/ 43 w 156"/>
                <a:gd name="T49" fmla="*/ 123 h 156"/>
                <a:gd name="T50" fmla="*/ 43 w 156"/>
                <a:gd name="T51" fmla="*/ 37 h 156"/>
                <a:gd name="T52" fmla="*/ 45 w 156"/>
                <a:gd name="T53" fmla="*/ 31 h 156"/>
                <a:gd name="T54" fmla="*/ 53 w 156"/>
                <a:gd name="T55" fmla="*/ 29 h 156"/>
                <a:gd name="T56" fmla="*/ 67 w 156"/>
                <a:gd name="T57" fmla="*/ 27 h 156"/>
                <a:gd name="T58" fmla="*/ 77 w 156"/>
                <a:gd name="T59" fmla="*/ 14 h 156"/>
                <a:gd name="T60" fmla="*/ 31 w 156"/>
                <a:gd name="T61" fmla="*/ 31 h 156"/>
                <a:gd name="T62" fmla="*/ 13 w 156"/>
                <a:gd name="T63" fmla="*/ 79 h 156"/>
                <a:gd name="T64" fmla="*/ 31 w 156"/>
                <a:gd name="T65" fmla="*/ 123 h 156"/>
                <a:gd name="T66" fmla="*/ 77 w 156"/>
                <a:gd name="T67" fmla="*/ 142 h 156"/>
                <a:gd name="T68" fmla="*/ 122 w 156"/>
                <a:gd name="T69" fmla="*/ 123 h 156"/>
                <a:gd name="T70" fmla="*/ 142 w 156"/>
                <a:gd name="T71" fmla="*/ 79 h 156"/>
                <a:gd name="T72" fmla="*/ 122 w 156"/>
                <a:gd name="T73" fmla="*/ 31 h 156"/>
                <a:gd name="T74" fmla="*/ 77 w 156"/>
                <a:gd name="T75" fmla="*/ 14 h 156"/>
                <a:gd name="T76" fmla="*/ 103 w 156"/>
                <a:gd name="T77" fmla="*/ 4 h 156"/>
                <a:gd name="T78" fmla="*/ 140 w 156"/>
                <a:gd name="T79" fmla="*/ 31 h 156"/>
                <a:gd name="T80" fmla="*/ 156 w 156"/>
                <a:gd name="T81" fmla="*/ 79 h 156"/>
                <a:gd name="T82" fmla="*/ 140 w 156"/>
                <a:gd name="T83" fmla="*/ 125 h 156"/>
                <a:gd name="T84" fmla="*/ 103 w 156"/>
                <a:gd name="T85" fmla="*/ 152 h 156"/>
                <a:gd name="T86" fmla="*/ 53 w 156"/>
                <a:gd name="T87" fmla="*/ 152 h 156"/>
                <a:gd name="T88" fmla="*/ 13 w 156"/>
                <a:gd name="T89" fmla="*/ 125 h 156"/>
                <a:gd name="T90" fmla="*/ 0 w 156"/>
                <a:gd name="T91" fmla="*/ 79 h 156"/>
                <a:gd name="T92" fmla="*/ 13 w 156"/>
                <a:gd name="T93" fmla="*/ 31 h 156"/>
                <a:gd name="T94" fmla="*/ 53 w 156"/>
                <a:gd name="T95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6" h="156">
                  <a:moveTo>
                    <a:pt x="61" y="45"/>
                  </a:moveTo>
                  <a:lnTo>
                    <a:pt x="61" y="73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3" y="73"/>
                  </a:lnTo>
                  <a:lnTo>
                    <a:pt x="75" y="73"/>
                  </a:lnTo>
                  <a:lnTo>
                    <a:pt x="81" y="73"/>
                  </a:lnTo>
                  <a:lnTo>
                    <a:pt x="87" y="71"/>
                  </a:lnTo>
                  <a:lnTo>
                    <a:pt x="89" y="67"/>
                  </a:lnTo>
                  <a:lnTo>
                    <a:pt x="93" y="65"/>
                  </a:lnTo>
                  <a:lnTo>
                    <a:pt x="93" y="59"/>
                  </a:lnTo>
                  <a:lnTo>
                    <a:pt x="93" y="57"/>
                  </a:lnTo>
                  <a:lnTo>
                    <a:pt x="93" y="53"/>
                  </a:lnTo>
                  <a:lnTo>
                    <a:pt x="89" y="49"/>
                  </a:lnTo>
                  <a:lnTo>
                    <a:pt x="87" y="47"/>
                  </a:lnTo>
                  <a:lnTo>
                    <a:pt x="81" y="45"/>
                  </a:lnTo>
                  <a:lnTo>
                    <a:pt x="75" y="45"/>
                  </a:lnTo>
                  <a:lnTo>
                    <a:pt x="61" y="45"/>
                  </a:lnTo>
                  <a:close/>
                  <a:moveTo>
                    <a:pt x="73" y="27"/>
                  </a:moveTo>
                  <a:lnTo>
                    <a:pt x="89" y="29"/>
                  </a:lnTo>
                  <a:lnTo>
                    <a:pt x="101" y="35"/>
                  </a:lnTo>
                  <a:lnTo>
                    <a:pt x="109" y="43"/>
                  </a:lnTo>
                  <a:lnTo>
                    <a:pt x="111" y="57"/>
                  </a:lnTo>
                  <a:lnTo>
                    <a:pt x="111" y="59"/>
                  </a:lnTo>
                  <a:lnTo>
                    <a:pt x="111" y="67"/>
                  </a:lnTo>
                  <a:lnTo>
                    <a:pt x="109" y="73"/>
                  </a:lnTo>
                  <a:lnTo>
                    <a:pt x="105" y="79"/>
                  </a:lnTo>
                  <a:lnTo>
                    <a:pt x="99" y="81"/>
                  </a:lnTo>
                  <a:lnTo>
                    <a:pt x="93" y="85"/>
                  </a:lnTo>
                  <a:lnTo>
                    <a:pt x="114" y="119"/>
                  </a:lnTo>
                  <a:lnTo>
                    <a:pt x="114" y="121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3" y="125"/>
                  </a:lnTo>
                  <a:lnTo>
                    <a:pt x="111" y="125"/>
                  </a:lnTo>
                  <a:lnTo>
                    <a:pt x="97" y="125"/>
                  </a:lnTo>
                  <a:lnTo>
                    <a:pt x="95" y="125"/>
                  </a:lnTo>
                  <a:lnTo>
                    <a:pt x="95" y="123"/>
                  </a:lnTo>
                  <a:lnTo>
                    <a:pt x="75" y="89"/>
                  </a:lnTo>
                  <a:lnTo>
                    <a:pt x="73" y="89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69" y="87"/>
                  </a:lnTo>
                  <a:lnTo>
                    <a:pt x="63" y="87"/>
                  </a:lnTo>
                  <a:lnTo>
                    <a:pt x="63" y="121"/>
                  </a:lnTo>
                  <a:lnTo>
                    <a:pt x="63" y="123"/>
                  </a:lnTo>
                  <a:lnTo>
                    <a:pt x="61" y="125"/>
                  </a:lnTo>
                  <a:lnTo>
                    <a:pt x="59" y="125"/>
                  </a:lnTo>
                  <a:lnTo>
                    <a:pt x="45" y="125"/>
                  </a:lnTo>
                  <a:lnTo>
                    <a:pt x="43" y="123"/>
                  </a:lnTo>
                  <a:lnTo>
                    <a:pt x="43" y="121"/>
                  </a:lnTo>
                  <a:lnTo>
                    <a:pt x="43" y="37"/>
                  </a:lnTo>
                  <a:lnTo>
                    <a:pt x="43" y="33"/>
                  </a:lnTo>
                  <a:lnTo>
                    <a:pt x="45" y="31"/>
                  </a:lnTo>
                  <a:lnTo>
                    <a:pt x="49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67" y="27"/>
                  </a:lnTo>
                  <a:lnTo>
                    <a:pt x="73" y="27"/>
                  </a:lnTo>
                  <a:close/>
                  <a:moveTo>
                    <a:pt x="77" y="14"/>
                  </a:moveTo>
                  <a:lnTo>
                    <a:pt x="51" y="18"/>
                  </a:lnTo>
                  <a:lnTo>
                    <a:pt x="31" y="31"/>
                  </a:lnTo>
                  <a:lnTo>
                    <a:pt x="17" y="53"/>
                  </a:lnTo>
                  <a:lnTo>
                    <a:pt x="13" y="79"/>
                  </a:lnTo>
                  <a:lnTo>
                    <a:pt x="17" y="103"/>
                  </a:lnTo>
                  <a:lnTo>
                    <a:pt x="31" y="123"/>
                  </a:lnTo>
                  <a:lnTo>
                    <a:pt x="51" y="136"/>
                  </a:lnTo>
                  <a:lnTo>
                    <a:pt x="77" y="142"/>
                  </a:lnTo>
                  <a:lnTo>
                    <a:pt x="103" y="136"/>
                  </a:lnTo>
                  <a:lnTo>
                    <a:pt x="122" y="123"/>
                  </a:lnTo>
                  <a:lnTo>
                    <a:pt x="136" y="103"/>
                  </a:lnTo>
                  <a:lnTo>
                    <a:pt x="142" y="79"/>
                  </a:lnTo>
                  <a:lnTo>
                    <a:pt x="136" y="53"/>
                  </a:lnTo>
                  <a:lnTo>
                    <a:pt x="122" y="31"/>
                  </a:lnTo>
                  <a:lnTo>
                    <a:pt x="103" y="18"/>
                  </a:lnTo>
                  <a:lnTo>
                    <a:pt x="77" y="14"/>
                  </a:lnTo>
                  <a:close/>
                  <a:moveTo>
                    <a:pt x="77" y="0"/>
                  </a:moveTo>
                  <a:lnTo>
                    <a:pt x="103" y="4"/>
                  </a:lnTo>
                  <a:lnTo>
                    <a:pt x="122" y="16"/>
                  </a:lnTo>
                  <a:lnTo>
                    <a:pt x="140" y="31"/>
                  </a:lnTo>
                  <a:lnTo>
                    <a:pt x="152" y="53"/>
                  </a:lnTo>
                  <a:lnTo>
                    <a:pt x="156" y="79"/>
                  </a:lnTo>
                  <a:lnTo>
                    <a:pt x="152" y="103"/>
                  </a:lnTo>
                  <a:lnTo>
                    <a:pt x="140" y="125"/>
                  </a:lnTo>
                  <a:lnTo>
                    <a:pt x="122" y="140"/>
                  </a:lnTo>
                  <a:lnTo>
                    <a:pt x="103" y="152"/>
                  </a:lnTo>
                  <a:lnTo>
                    <a:pt x="77" y="156"/>
                  </a:lnTo>
                  <a:lnTo>
                    <a:pt x="53" y="152"/>
                  </a:lnTo>
                  <a:lnTo>
                    <a:pt x="31" y="140"/>
                  </a:lnTo>
                  <a:lnTo>
                    <a:pt x="13" y="125"/>
                  </a:lnTo>
                  <a:lnTo>
                    <a:pt x="4" y="103"/>
                  </a:lnTo>
                  <a:lnTo>
                    <a:pt x="0" y="79"/>
                  </a:lnTo>
                  <a:lnTo>
                    <a:pt x="4" y="53"/>
                  </a:lnTo>
                  <a:lnTo>
                    <a:pt x="13" y="31"/>
                  </a:lnTo>
                  <a:lnTo>
                    <a:pt x="31" y="16"/>
                  </a:lnTo>
                  <a:lnTo>
                    <a:pt x="53" y="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70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9140" rtl="0" eaLnBrk="1" latinLnBrk="0" hangingPunct="1">
        <a:lnSpc>
          <a:spcPct val="70000"/>
        </a:lnSpc>
        <a:spcBef>
          <a:spcPct val="0"/>
        </a:spcBef>
        <a:buNone/>
        <a:defRPr sz="5867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40" rtl="0" eaLnBrk="1" latinLnBrk="0" hangingPunct="1">
        <a:spcBef>
          <a:spcPts val="800"/>
        </a:spcBef>
        <a:buClr>
          <a:schemeClr val="accent2"/>
        </a:buClr>
        <a:buFont typeface="Wingdings" panose="05000000000000000000" pitchFamily="2" charset="2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28589" indent="-228589" algn="l" defTabSz="1219140" rtl="0" eaLnBrk="1" latinLnBrk="0" hangingPunct="1"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463527" indent="-228589" algn="l" defTabSz="1219140" rtl="0" eaLnBrk="1" latinLnBrk="0" hangingPunct="1">
        <a:spcBef>
          <a:spcPts val="800"/>
        </a:spcBef>
        <a:buClr>
          <a:schemeClr val="tx2"/>
        </a:buClr>
        <a:buFont typeface="Intel Clear" panose="020B0604020203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681534" indent="-228589" algn="l" defTabSz="1219140" rtl="0" eaLnBrk="1" latinLnBrk="0" hangingPunct="1">
        <a:spcBef>
          <a:spcPts val="800"/>
        </a:spcBef>
        <a:buClr>
          <a:schemeClr val="tx2"/>
        </a:buClr>
        <a:buFont typeface="Intel Clear" panose="020B0604020203020204" pitchFamily="34" charset="0"/>
        <a:buChar char="–"/>
        <a:defRPr sz="2133" kern="1200">
          <a:solidFill>
            <a:schemeClr val="tx2"/>
          </a:solidFill>
          <a:latin typeface="+mn-lt"/>
          <a:ea typeface="+mn-ea"/>
          <a:cs typeface="+mn-cs"/>
        </a:defRPr>
      </a:lvl4pPr>
      <a:lvl5pPr marL="918588" indent="-224356" algn="l" defTabSz="1219140" rtl="0" eaLnBrk="1" latinLnBrk="0" hangingPunct="1">
        <a:spcBef>
          <a:spcPts val="800"/>
        </a:spcBef>
        <a:buClr>
          <a:schemeClr val="tx2"/>
        </a:buClr>
        <a:buFont typeface="Intel Clear" panose="020B0604020203020204" pitchFamily="34" charset="0"/>
        <a:buChar char="–"/>
        <a:defRPr sz="1867" kern="1200">
          <a:solidFill>
            <a:schemeClr val="tx2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file:///C:\Users\daniilbu\Documents\opencv_tutorials\demo\BGRvsHSV.ba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873549" y="2885256"/>
            <a:ext cx="9546532" cy="2482344"/>
            <a:chOff x="-1728742" y="3438466"/>
            <a:chExt cx="7001329" cy="2930546"/>
          </a:xfrm>
        </p:grpSpPr>
        <p:sp>
          <p:nvSpPr>
            <p:cNvPr id="106" name="Title 3"/>
            <p:cNvSpPr txBox="1">
              <a:spLocks/>
            </p:cNvSpPr>
            <p:nvPr/>
          </p:nvSpPr>
          <p:spPr bwMode="auto">
            <a:xfrm>
              <a:off x="-1728742" y="3438466"/>
              <a:ext cx="7001329" cy="799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7921" tIns="33960" rIns="67921" bIns="3396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defRPr sz="8178">
                  <a:solidFill>
                    <a:schemeClr val="tx1">
                      <a:alpha val="80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7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2pPr>
              <a:lvl3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7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3pPr>
              <a:lvl4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7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4pPr>
              <a:lvl5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7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5pPr>
              <a:lvl6pPr marL="67738"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7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6pPr>
              <a:lvl7pPr marL="135474"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7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7pPr>
              <a:lvl8pPr marL="203211"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7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8pPr>
              <a:lvl9pPr marL="270949"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7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9pPr>
            </a:lstStyle>
            <a:p>
              <a:pPr defTabSz="774538">
                <a:lnSpc>
                  <a:spcPct val="65000"/>
                </a:lnSpc>
              </a:pPr>
              <a:r>
                <a:rPr lang="en-US" sz="8800" kern="0" dirty="0" smtClean="0">
                  <a:solidFill>
                    <a:prstClr val="white"/>
                  </a:solidFill>
                  <a:effectLst>
                    <a:outerShdw blurRad="431800" algn="ctr" rotWithShape="0">
                      <a:prstClr val="black"/>
                    </a:outerShdw>
                  </a:effectLst>
                </a:rPr>
                <a:t>Computer Vision</a:t>
              </a:r>
              <a:endParaRPr lang="en-US" sz="8800" kern="0" dirty="0">
                <a:solidFill>
                  <a:prstClr val="white"/>
                </a:solidFill>
                <a:effectLst>
                  <a:outerShdw blurRad="431800" algn="ctr" rotWithShape="0">
                    <a:prstClr val="black"/>
                  </a:outerShdw>
                </a:effectLst>
              </a:endParaRPr>
            </a:p>
            <a:p>
              <a:pPr defTabSz="774538">
                <a:lnSpc>
                  <a:spcPct val="65000"/>
                </a:lnSpc>
              </a:pPr>
              <a:r>
                <a:rPr lang="en-US" sz="11500" kern="0" dirty="0" smtClean="0">
                  <a:solidFill>
                    <a:srgbClr val="F3D54E"/>
                  </a:solidFill>
                  <a:effectLst>
                    <a:outerShdw blurRad="431800" algn="ctr" rotWithShape="0">
                      <a:prstClr val="black"/>
                    </a:outerShdw>
                  </a:effectLst>
                </a:rPr>
                <a:t>Industrial IoT</a:t>
              </a:r>
              <a:endParaRPr lang="en-US" sz="11500" kern="0" dirty="0">
                <a:solidFill>
                  <a:srgbClr val="F3D54E"/>
                </a:solidFill>
                <a:effectLst>
                  <a:outerShdw blurRad="431800" algn="ctr" rotWithShape="0">
                    <a:prstClr val="black"/>
                  </a:outerShdw>
                </a:effectLst>
              </a:endParaRPr>
            </a:p>
          </p:txBody>
        </p:sp>
        <p:sp>
          <p:nvSpPr>
            <p:cNvPr id="107" name="Content Placeholder 4"/>
            <p:cNvSpPr txBox="1">
              <a:spLocks/>
            </p:cNvSpPr>
            <p:nvPr/>
          </p:nvSpPr>
          <p:spPr bwMode="auto">
            <a:xfrm>
              <a:off x="-1728742" y="5285240"/>
              <a:ext cx="5670994" cy="108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7921" tIns="33960" rIns="67921" bIns="33960" numCol="1" anchor="t" anchorCtr="0" compatLnSpc="1">
              <a:prstTxWarp prst="textNoShape">
                <a:avLst/>
              </a:prstTxWarp>
            </a:bodyPr>
            <a:lstStyle>
              <a:lvl1pPr marL="203203" indent="-203203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3"/>
                </a:buClr>
                <a:buSzPct val="118000"/>
                <a:buFont typeface="Wingdings" panose="05000000000000000000" pitchFamily="2" charset="2"/>
                <a:buChar char="§"/>
                <a:defRPr sz="1898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40272" indent="-220136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3"/>
                </a:buClr>
                <a:buChar char="–"/>
                <a:defRPr sz="1687">
                  <a:solidFill>
                    <a:schemeClr val="tx1"/>
                  </a:solidFill>
                  <a:effectLst/>
                  <a:latin typeface="+mn-lt"/>
                  <a:cs typeface="+mn-cs"/>
                </a:defRPr>
              </a:lvl2pPr>
              <a:lvl3pPr marL="575741" indent="-168395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3"/>
                </a:buClr>
                <a:buChar char="–"/>
                <a:defRPr sz="1546">
                  <a:solidFill>
                    <a:schemeClr val="tx1"/>
                  </a:solidFill>
                  <a:effectLst/>
                  <a:latin typeface="+mn-lt"/>
                  <a:cs typeface="+mn-cs"/>
                </a:defRPr>
              </a:lvl3pPr>
              <a:lvl4pPr marL="204858" indent="-35515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7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defRPr>
              </a:lvl4pPr>
              <a:lvl5pPr marL="255895" indent="-3410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7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defRPr>
              </a:lvl5pPr>
              <a:lvl6pPr marL="323633" indent="-3410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7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defRPr>
              </a:lvl6pPr>
              <a:lvl7pPr marL="391371" indent="-3410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7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defRPr>
              </a:lvl7pPr>
              <a:lvl8pPr marL="459107" indent="-3410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7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defRPr>
              </a:lvl8pPr>
              <a:lvl9pPr marL="526845" indent="-3410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7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defRPr>
              </a:lvl9pPr>
            </a:lstStyle>
            <a:p>
              <a:pPr marL="0" indent="0" defTabSz="77453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3D54E"/>
                </a:buClr>
                <a:buSzTx/>
                <a:buFont typeface="Wingdings" panose="05000000000000000000" pitchFamily="2" charset="2"/>
                <a:buNone/>
              </a:pPr>
              <a:r>
                <a:rPr lang="en-US" sz="1800" kern="0" dirty="0" smtClean="0">
                  <a:solidFill>
                    <a:prstClr val="white"/>
                  </a:solidFill>
                </a:rPr>
                <a:t>Software and Services Group</a:t>
              </a:r>
              <a:endParaRPr lang="en-US" sz="1800" kern="0" dirty="0">
                <a:solidFill>
                  <a:prstClr val="white"/>
                </a:solidFill>
              </a:endParaRPr>
            </a:p>
            <a:p>
              <a:pPr marL="0" indent="0" defTabSz="77453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3D54E"/>
                </a:buClr>
                <a:buSzTx/>
                <a:buFont typeface="Wingdings" panose="05000000000000000000" pitchFamily="2" charset="2"/>
                <a:buNone/>
              </a:pPr>
              <a:r>
                <a:rPr lang="en-US" sz="1800" kern="0" dirty="0" smtClean="0">
                  <a:solidFill>
                    <a:prstClr val="white"/>
                  </a:solidFill>
                </a:rPr>
                <a:t>IoT Developer Relations, Intel</a:t>
              </a:r>
              <a:endParaRPr lang="en-US" sz="1800" kern="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890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Vision Algorithms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simplecore.intel.com/newsroom/wp-content/uploads/sites/11/2016/05/int_brand_868_traffic_warnings1-750x500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7" b="2888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10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miart.ru/forum/uploads5/post-60948-12683396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936171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Brace 5"/>
          <p:cNvSpPr/>
          <p:nvPr/>
        </p:nvSpPr>
        <p:spPr>
          <a:xfrm>
            <a:off x="1295400" y="2133600"/>
            <a:ext cx="533400" cy="2514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366086" y="2975401"/>
            <a:ext cx="1013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uint8</a:t>
            </a:r>
          </a:p>
          <a:p>
            <a:pPr algn="ctr"/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arrays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1600" y="4645223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Cadin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Batrack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0" y="5257800"/>
            <a:ext cx="5410499" cy="990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</a:t>
            </a:r>
            <a:r>
              <a:rPr lang="en-US" dirty="0" err="1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mg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= cv2.imread( </a:t>
            </a:r>
            <a:r>
              <a:rPr lang="en-US" dirty="0" smtClean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‘image.jpg’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)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#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open image</a:t>
            </a:r>
            <a:endParaRPr lang="en-US" dirty="0" smtClean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cv2.imshow( </a:t>
            </a:r>
            <a:r>
              <a:rPr lang="en-US" dirty="0" smtClean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‘Title’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</a:t>
            </a:r>
            <a:r>
              <a:rPr lang="en-US" dirty="0" err="1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img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)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#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show image</a:t>
            </a:r>
            <a:endParaRPr lang="en-US" dirty="0" smtClean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cv2.imwrite( </a:t>
            </a:r>
            <a:r>
              <a:rPr lang="en-US" dirty="0" smtClean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‘image2.jpg’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</a:t>
            </a:r>
            <a:r>
              <a:rPr lang="en-US" dirty="0" err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img</a:t>
            </a:r>
            <a:r>
              <a:rPr lang="en-US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)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#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write image file</a:t>
            </a:r>
            <a:endParaRPr lang="en-US" dirty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endParaRPr lang="en-US" dirty="0" smtClean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</p:spPr>
        <p:txBody>
          <a:bodyPr/>
          <a:lstStyle/>
          <a:p>
            <a:r>
              <a:rPr lang="en-US" dirty="0" smtClean="0"/>
              <a:t>Image Binary 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5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Colorspaces</a:t>
            </a:r>
            <a:endParaRPr lang="en-US" dirty="0"/>
          </a:p>
        </p:txBody>
      </p:sp>
      <p:pic>
        <p:nvPicPr>
          <p:cNvPr id="3074" name="Picture 2" descr="https://upload.wikimedia.org/wikipedia/commons/f/f1/HSV_c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94977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eterstone.name/Maplepgs/images/Colour_cu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322897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.stack.imgur.com/BJZc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733800"/>
            <a:ext cx="1950067" cy="19500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39200" y="34257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intensity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677400" y="3594977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3792668"/>
                  </p:ext>
                </p:extLst>
              </p:nvPr>
            </p:nvGraphicFramePr>
            <p:xfrm>
              <a:off x="990600" y="1828800"/>
              <a:ext cx="9448800" cy="1280160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3056140"/>
                    <a:gridCol w="4037470"/>
                    <a:gridCol w="2355190"/>
                  </a:tblGrid>
                  <a:tr h="533400"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𝐵𝑙𝑢𝑒</m:t>
                                    </m:r>
                                    <m:r>
                                      <a:rPr lang="en-US" sz="24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𝑅𝑒𝑑</m:t>
                                    </m:r>
                                    <m:r>
                                      <a:rPr lang="en-US" sz="24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𝐺𝑟𝑒𝑒𝑛</m:t>
                                    </m:r>
                                  </m:e>
                                </m:d>
                                <m:r>
                                  <a:rPr lang="en-US" sz="24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↔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𝐻𝑢𝑒</m:t>
                                    </m:r>
                                    <m:r>
                                      <a:rPr lang="en-US" sz="24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𝑆𝑎𝑡𝑢𝑟𝑎𝑡𝑖𝑜𝑛</m:t>
                                    </m:r>
                                    <m:r>
                                      <a:rPr lang="en-US" sz="24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𝑉𝑎𝑙𝑢𝑒</m:t>
                                    </m:r>
                                  </m:e>
                                </m:d>
                                <m:r>
                                  <a:rPr lang="en-US" sz="24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→(</m:t>
                                </m:r>
                                <m:r>
                                  <a:rPr lang="en-US" sz="24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𝐼𝑛𝑡𝑒𝑛𝑠𝑖𝑡𝑦</m:t>
                                </m:r>
                                <m:r>
                                  <a:rPr lang="en-US" sz="24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4546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BGR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HSV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Grayscale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3792668"/>
                  </p:ext>
                </p:extLst>
              </p:nvPr>
            </p:nvGraphicFramePr>
            <p:xfrm>
              <a:off x="990600" y="1828800"/>
              <a:ext cx="9448800" cy="1280160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3056140"/>
                    <a:gridCol w="4037470"/>
                    <a:gridCol w="2355190"/>
                  </a:tblGrid>
                  <a:tr h="82296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b="-7259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BGR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HSV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Grayscale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Rounded Rectangle 9"/>
          <p:cNvSpPr/>
          <p:nvPr/>
        </p:nvSpPr>
        <p:spPr>
          <a:xfrm>
            <a:off x="3322320" y="5945490"/>
            <a:ext cx="5364480" cy="48158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mg2 = cv2.cvtColor( </a:t>
            </a:r>
            <a:r>
              <a:rPr lang="en-US" dirty="0" err="1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img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cv2.COLOR_BGR2HSV )</a:t>
            </a:r>
          </a:p>
        </p:txBody>
      </p:sp>
      <p:sp>
        <p:nvSpPr>
          <p:cNvPr id="11" name="Action Button: Forward or Next 10">
            <a:hlinkClick r:id="rId7" action="ppaction://program" highlightClick="1"/>
          </p:cNvPr>
          <p:cNvSpPr/>
          <p:nvPr/>
        </p:nvSpPr>
        <p:spPr>
          <a:xfrm>
            <a:off x="11277600" y="200660"/>
            <a:ext cx="6858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15640"/>
            <a:ext cx="2275840" cy="1280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231963"/>
            <a:ext cx="2275840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724"/>
            <a:ext cx="9509760" cy="1233424"/>
          </a:xfrm>
        </p:spPr>
        <p:txBody>
          <a:bodyPr/>
          <a:lstStyle/>
          <a:p>
            <a:r>
              <a:rPr lang="en-US" dirty="0" smtClean="0"/>
              <a:t>Masking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1828800"/>
            <a:ext cx="1452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inRange</a:t>
            </a:r>
            <a:endParaRPr lang="en-US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threshold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1905000" y="1700784"/>
            <a:ext cx="228600" cy="104241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3586562" y="2244298"/>
            <a:ext cx="75683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531" y="1806493"/>
            <a:ext cx="1599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Binary</a:t>
            </a:r>
          </a:p>
          <a:p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operations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1806493"/>
            <a:ext cx="994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Image</a:t>
            </a:r>
          </a:p>
          <a:p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Mask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491562" y="2244297"/>
            <a:ext cx="75683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31963"/>
            <a:ext cx="2275840" cy="1280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029200"/>
            <a:ext cx="2275840" cy="12801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29200"/>
            <a:ext cx="2275840" cy="1280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029200"/>
            <a:ext cx="2275840" cy="12801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130582"/>
            <a:ext cx="2275840" cy="1280160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11" idx="3"/>
            <a:endCxn id="14" idx="1"/>
          </p:cNvCxnSpPr>
          <p:nvPr/>
        </p:nvCxnSpPr>
        <p:spPr>
          <a:xfrm flipV="1">
            <a:off x="2580640" y="3855720"/>
            <a:ext cx="848360" cy="16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2"/>
            <a:endCxn id="13" idx="0"/>
          </p:cNvCxnSpPr>
          <p:nvPr/>
        </p:nvCxnSpPr>
        <p:spPr>
          <a:xfrm>
            <a:off x="4566920" y="44958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12" idx="1"/>
          </p:cNvCxnSpPr>
          <p:nvPr/>
        </p:nvCxnSpPr>
        <p:spPr>
          <a:xfrm>
            <a:off x="5704840" y="3855720"/>
            <a:ext cx="848360" cy="16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3"/>
            <a:endCxn id="16" idx="1"/>
          </p:cNvCxnSpPr>
          <p:nvPr/>
        </p:nvCxnSpPr>
        <p:spPr>
          <a:xfrm>
            <a:off x="5704840" y="5669280"/>
            <a:ext cx="848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3"/>
            <a:endCxn id="17" idx="1"/>
          </p:cNvCxnSpPr>
          <p:nvPr/>
        </p:nvCxnSpPr>
        <p:spPr>
          <a:xfrm>
            <a:off x="8829040" y="3872043"/>
            <a:ext cx="772160" cy="898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3"/>
            <a:endCxn id="17" idx="1"/>
          </p:cNvCxnSpPr>
          <p:nvPr/>
        </p:nvCxnSpPr>
        <p:spPr>
          <a:xfrm flipV="1">
            <a:off x="8829040" y="4770662"/>
            <a:ext cx="772160" cy="898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5" idx="0"/>
            <a:endCxn id="16" idx="0"/>
          </p:cNvCxnSpPr>
          <p:nvPr/>
        </p:nvCxnSpPr>
        <p:spPr>
          <a:xfrm rot="5400000" flipH="1" flipV="1">
            <a:off x="4566920" y="1905000"/>
            <a:ext cx="12700" cy="6248400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986969" y="1524000"/>
            <a:ext cx="13532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Combine</a:t>
            </a:r>
          </a:p>
          <a:p>
            <a:pPr algn="ctr"/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Image </a:t>
            </a:r>
          </a:p>
          <a:p>
            <a:pPr algn="ctr"/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  <a:p>
            <a:pPr algn="ctr"/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Mask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8001000" y="2250139"/>
            <a:ext cx="75683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2133600" y="337384"/>
            <a:ext cx="9806940" cy="11073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ret, thresh = cv2.threshold( </a:t>
            </a:r>
            <a:r>
              <a:rPr lang="en-US" dirty="0" err="1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single_channel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min_value</a:t>
            </a:r>
            <a:r>
              <a:rPr lang="en-US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set_value_to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cv2.THRESH_BINARY )</a:t>
            </a:r>
          </a:p>
          <a:p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mask = cv2.inRange( </a:t>
            </a:r>
            <a:r>
              <a:rPr lang="en-US" dirty="0" err="1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hsv_img</a:t>
            </a:r>
            <a:r>
              <a:rPr lang="en-US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lower_color</a:t>
            </a:r>
            <a:r>
              <a:rPr lang="en-US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higher_color</a:t>
            </a:r>
            <a:r>
              <a:rPr lang="en-US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)</a:t>
            </a:r>
          </a:p>
          <a:p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cv2.bitwise_and( </a:t>
            </a:r>
            <a:r>
              <a:rPr lang="en-US" dirty="0" err="1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img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</a:t>
            </a:r>
            <a:r>
              <a:rPr lang="en-US" dirty="0" err="1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img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</a:t>
            </a:r>
            <a:r>
              <a:rPr lang="en-US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mask 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= </a:t>
            </a:r>
            <a:r>
              <a:rPr lang="en-US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mask )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</a:p>
          <a:p>
            <a:endParaRPr lang="en-US" dirty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5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-76200"/>
            <a:ext cx="9509760" cy="1233424"/>
          </a:xfrm>
        </p:spPr>
        <p:txBody>
          <a:bodyPr/>
          <a:lstStyle/>
          <a:p>
            <a:r>
              <a:rPr lang="en-US" dirty="0" smtClean="0"/>
              <a:t>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157224"/>
            <a:ext cx="8793480" cy="1499617"/>
          </a:xfrm>
        </p:spPr>
        <p:txBody>
          <a:bodyPr>
            <a:normAutofit/>
          </a:bodyPr>
          <a:lstStyle/>
          <a:p>
            <a:r>
              <a:rPr lang="en-US" dirty="0" smtClean="0"/>
              <a:t>Noise Removal (LPF)</a:t>
            </a:r>
          </a:p>
          <a:p>
            <a:r>
              <a:rPr lang="en-US" dirty="0" smtClean="0"/>
              <a:t>Sharpness increase (HPF)</a:t>
            </a:r>
          </a:p>
          <a:p>
            <a:r>
              <a:rPr lang="en-US" dirty="0" smtClean="0"/>
              <a:t>Operate on Kernel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5852160" cy="329184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5852160" y="4617720"/>
            <a:ext cx="472440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297180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2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Filtering: Smoothing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901952"/>
            <a:ext cx="5364480" cy="412762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Uses 2D Convolution</a:t>
            </a:r>
          </a:p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Blurring removes noise</a:t>
            </a:r>
          </a:p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Kernel size determines blur amount</a:t>
            </a:r>
          </a:p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Types:</a:t>
            </a:r>
          </a:p>
          <a:p>
            <a:pPr lvl="1"/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Mean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average</a:t>
            </a:r>
            <a:endParaRPr lang="en-US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Median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less prone to outliers</a:t>
            </a:r>
            <a:endParaRPr lang="en-US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Gaussian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applies Gaussian curve</a:t>
            </a:r>
            <a:endParaRPr lang="en-US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Bilateral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blurs &amp; preserves edges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http://colah.github.io/posts/2014-07-Understanding-Convolutions/img/RiverTrain-ImageConv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60" y="2133600"/>
            <a:ext cx="443282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934200" y="5105400"/>
            <a:ext cx="4800600" cy="11073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kern="0" dirty="0">
                <a:solidFill>
                  <a:prstClr val="white">
                    <a:lumMod val="65000"/>
                  </a:prstClr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# </a:t>
            </a:r>
            <a:r>
              <a:rPr lang="en-US" kern="0" dirty="0" smtClean="0">
                <a:solidFill>
                  <a:prstClr val="white">
                    <a:lumMod val="65000"/>
                  </a:prstClr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5x5 mean filter</a:t>
            </a:r>
            <a:endParaRPr lang="en-US" dirty="0" smtClean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kernel = </a:t>
            </a:r>
            <a:r>
              <a:rPr lang="en-US" dirty="0" err="1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np.ones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( ( </a:t>
            </a:r>
            <a:r>
              <a:rPr lang="en-US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5</a:t>
            </a:r>
            <a:r>
              <a:rPr lang="en-US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</a:t>
            </a:r>
            <a:r>
              <a:rPr lang="en-US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5 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) , np.float32 ) / </a:t>
            </a:r>
            <a:r>
              <a:rPr lang="en-US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25</a:t>
            </a:r>
            <a:endParaRPr lang="en-US" dirty="0" smtClean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r>
              <a:rPr lang="en-US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r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es = cv2.filter2D( </a:t>
            </a:r>
            <a:r>
              <a:rPr lang="en-US" dirty="0" err="1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img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</a:t>
            </a:r>
            <a:r>
              <a:rPr lang="en-US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-1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kernel )</a:t>
            </a:r>
          </a:p>
          <a:p>
            <a:endParaRPr lang="en-US" dirty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Filtering: Gradients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Pass Filters</a:t>
            </a:r>
          </a:p>
          <a:p>
            <a:r>
              <a:rPr lang="en-US" dirty="0" smtClean="0"/>
              <a:t>Used to find edges in an image</a:t>
            </a:r>
          </a:p>
          <a:p>
            <a:r>
              <a:rPr lang="en-US" dirty="0" smtClean="0"/>
              <a:t>Specify Kernel size</a:t>
            </a:r>
          </a:p>
          <a:p>
            <a:r>
              <a:rPr lang="en-US" dirty="0" smtClean="0"/>
              <a:t>Types: </a:t>
            </a:r>
          </a:p>
          <a:p>
            <a:pPr lvl="1"/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Sobel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directional derivatives</a:t>
            </a:r>
          </a:p>
          <a:p>
            <a:pPr lvl="1"/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Scharr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better for smaller kernel</a:t>
            </a:r>
            <a:endParaRPr lang="en-US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Laplacian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relation on Sobel derivatives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gradi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36676"/>
            <a:ext cx="4514850" cy="488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494111" y="5791200"/>
            <a:ext cx="2012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OpenCV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Documentation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5315438"/>
            <a:ext cx="5791200" cy="814620"/>
          </a:xfrm>
          <a:prstGeom prst="roundRect">
            <a:avLst/>
          </a:prstGeom>
          <a:solidFill>
            <a:srgbClr val="404040"/>
          </a:solidFill>
          <a:ln w="12700" cap="flat" cmpd="sng" algn="ctr">
            <a:solidFill>
              <a:srgbClr val="404040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l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aplace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= cv2.Laplacian(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img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 cv2.CV_64F )</a:t>
            </a:r>
          </a:p>
          <a:p>
            <a:pPr lvl="0"/>
            <a:r>
              <a:rPr lang="en-US" kern="0" dirty="0" err="1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sobelX</a:t>
            </a:r>
            <a:r>
              <a:rPr lang="en-US" kern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= cv2.Sobel( </a:t>
            </a:r>
            <a:r>
              <a:rPr lang="en-US" kern="0" dirty="0" err="1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img</a:t>
            </a:r>
            <a:r>
              <a:rPr lang="en-US" kern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cv2.CV_64F, </a:t>
            </a:r>
            <a:r>
              <a:rPr lang="en-US" kern="0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0</a:t>
            </a:r>
            <a:r>
              <a:rPr lang="en-US" kern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</a:t>
            </a:r>
            <a:r>
              <a:rPr lang="en-US" kern="0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1</a:t>
            </a:r>
            <a:r>
              <a:rPr lang="en-US" kern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</a:t>
            </a:r>
            <a:r>
              <a:rPr lang="en-US" kern="0" dirty="0" err="1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ksize</a:t>
            </a:r>
            <a:r>
              <a:rPr lang="en-US" kern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= </a:t>
            </a:r>
            <a:r>
              <a:rPr lang="en-US" kern="0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5</a:t>
            </a:r>
            <a:r>
              <a:rPr lang="en-US" kern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39" y="105910"/>
            <a:ext cx="9509760" cy="1233424"/>
          </a:xfrm>
        </p:spPr>
        <p:txBody>
          <a:bodyPr/>
          <a:lstStyle/>
          <a:p>
            <a:r>
              <a:rPr lang="en-US" dirty="0" smtClean="0"/>
              <a:t>Gradients for Canny Edge Detection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3" y="1929384"/>
            <a:ext cx="4764216" cy="3172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667000"/>
            <a:ext cx="4764216" cy="3172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84" y="3482109"/>
            <a:ext cx="4764216" cy="317296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791200" y="1761762"/>
            <a:ext cx="4928617" cy="1028156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152400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12189" y="228600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Smoothed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39200" y="311277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Canny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676292" y="122491"/>
            <a:ext cx="4267200" cy="18279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kern="0" dirty="0">
                <a:solidFill>
                  <a:prstClr val="white">
                    <a:lumMod val="65000"/>
                  </a:prstClr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# </a:t>
            </a:r>
            <a:r>
              <a:rPr lang="en-US" sz="1600" kern="0" dirty="0" smtClean="0">
                <a:solidFill>
                  <a:prstClr val="white">
                    <a:lumMod val="65000"/>
                  </a:prstClr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4x4 mean filter</a:t>
            </a:r>
            <a:endParaRPr lang="en-US" sz="1600" dirty="0" smtClean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kernel = </a:t>
            </a:r>
            <a:r>
              <a:rPr lang="en-US" sz="1600" dirty="0" err="1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np.ones</a:t>
            </a:r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( ( </a:t>
            </a:r>
            <a:r>
              <a:rPr lang="en-US" sz="1600" dirty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4</a:t>
            </a:r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</a:t>
            </a:r>
            <a:r>
              <a:rPr lang="en-US" sz="1600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sz="1600" dirty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4</a:t>
            </a:r>
            <a:r>
              <a:rPr lang="en-US" sz="1600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) , np.float32 ) / </a:t>
            </a:r>
            <a:r>
              <a:rPr lang="en-US" sz="1600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16</a:t>
            </a:r>
            <a:endParaRPr lang="en-US" sz="1600" dirty="0" smtClean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wreck= cv2.filter2D( </a:t>
            </a:r>
            <a:r>
              <a:rPr lang="en-US" sz="1600" dirty="0" err="1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img</a:t>
            </a:r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</a:t>
            </a:r>
            <a:r>
              <a:rPr lang="en-US" sz="1600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-1</a:t>
            </a:r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kernel )</a:t>
            </a:r>
          </a:p>
          <a:p>
            <a:endParaRPr lang="en-US" sz="1600" dirty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lvl="0"/>
            <a:r>
              <a:rPr lang="en-US" sz="1600" kern="0" dirty="0">
                <a:solidFill>
                  <a:prstClr val="white">
                    <a:lumMod val="65000"/>
                  </a:prstClr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# </a:t>
            </a:r>
            <a:r>
              <a:rPr lang="en-US" sz="1600" kern="0" dirty="0" smtClean="0">
                <a:solidFill>
                  <a:prstClr val="white">
                    <a:lumMod val="65000"/>
                  </a:prstClr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apply canny edge detection</a:t>
            </a:r>
            <a:endParaRPr lang="en-US" sz="1600" dirty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edges = cv2.Canny( wreck, </a:t>
            </a:r>
            <a:r>
              <a:rPr lang="en-US" sz="1600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0</a:t>
            </a:r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</a:t>
            </a:r>
            <a:r>
              <a:rPr lang="en-US" sz="1600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200 </a:t>
            </a:r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)</a:t>
            </a:r>
            <a:endParaRPr lang="en-US" sz="1600" dirty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endParaRPr lang="en-US" sz="1600" dirty="0" smtClean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endParaRPr lang="en-US" sz="1600" dirty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893" y="-14224"/>
            <a:ext cx="9509760" cy="1233424"/>
          </a:xfrm>
        </p:spPr>
        <p:txBody>
          <a:bodyPr/>
          <a:lstStyle/>
          <a:p>
            <a:r>
              <a:rPr lang="en-US" dirty="0" smtClean="0"/>
              <a:t>Filtering: Morphological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42671"/>
            <a:ext cx="3285531" cy="795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1" y="4491895"/>
            <a:ext cx="3285531" cy="795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84" y="3778917"/>
            <a:ext cx="3285531" cy="795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83" y="5071872"/>
            <a:ext cx="3285531" cy="795528"/>
          </a:xfrm>
          <a:prstGeom prst="rect">
            <a:avLst/>
          </a:prstGeom>
        </p:spPr>
      </p:pic>
      <p:cxnSp>
        <p:nvCxnSpPr>
          <p:cNvPr id="15" name="Elbow Connector 14"/>
          <p:cNvCxnSpPr>
            <a:stCxn id="5" idx="3"/>
            <a:endCxn id="7" idx="1"/>
          </p:cNvCxnSpPr>
          <p:nvPr/>
        </p:nvCxnSpPr>
        <p:spPr>
          <a:xfrm flipV="1">
            <a:off x="3406722" y="4176681"/>
            <a:ext cx="1065862" cy="712978"/>
          </a:xfrm>
          <a:prstGeom prst="bentConnector3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5" idx="3"/>
            <a:endCxn id="8" idx="1"/>
          </p:cNvCxnSpPr>
          <p:nvPr/>
        </p:nvCxnSpPr>
        <p:spPr>
          <a:xfrm>
            <a:off x="3406722" y="4889659"/>
            <a:ext cx="1065861" cy="579977"/>
          </a:xfrm>
          <a:prstGeom prst="bentConnector3">
            <a:avLst/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3"/>
          </p:cNvCxnSpPr>
          <p:nvPr/>
        </p:nvCxnSpPr>
        <p:spPr>
          <a:xfrm>
            <a:off x="7758115" y="4176681"/>
            <a:ext cx="2714920" cy="256952"/>
          </a:xfrm>
          <a:prstGeom prst="bentConnector2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8" idx="3"/>
          </p:cNvCxnSpPr>
          <p:nvPr/>
        </p:nvCxnSpPr>
        <p:spPr>
          <a:xfrm flipV="1">
            <a:off x="7758114" y="5229161"/>
            <a:ext cx="2714921" cy="240475"/>
          </a:xfrm>
          <a:prstGeom prst="bentConnector2">
            <a:avLst/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5" idx="3"/>
          </p:cNvCxnSpPr>
          <p:nvPr/>
        </p:nvCxnSpPr>
        <p:spPr>
          <a:xfrm flipH="1">
            <a:off x="3406722" y="4889659"/>
            <a:ext cx="532930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4800" y="205740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4114800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Noisy Image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800600" y="33644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Erosion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00600" y="472440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Dilation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668000" y="3974068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Combination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69" y="4419600"/>
            <a:ext cx="3285531" cy="795528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4472583" y="1552059"/>
            <a:ext cx="6500217" cy="149594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kernel = </a:t>
            </a:r>
            <a:r>
              <a:rPr lang="en-US" sz="1600" dirty="0" err="1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np.ones</a:t>
            </a:r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( ( </a:t>
            </a:r>
            <a:r>
              <a:rPr lang="en-US" sz="1600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5</a:t>
            </a:r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</a:t>
            </a:r>
            <a:r>
              <a:rPr lang="en-US" sz="1600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5 </a:t>
            </a:r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) , np.float32 ) / </a:t>
            </a:r>
            <a:r>
              <a:rPr lang="en-US" sz="1600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25</a:t>
            </a:r>
            <a:endParaRPr lang="en-US" sz="1600" dirty="0" smtClean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erosion = cv2.erode( </a:t>
            </a:r>
            <a:r>
              <a:rPr lang="en-US" sz="1600" dirty="0" err="1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img</a:t>
            </a:r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kernel,  </a:t>
            </a:r>
            <a:r>
              <a:rPr lang="en-US" sz="1600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iterations</a:t>
            </a:r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= </a:t>
            </a:r>
            <a:r>
              <a:rPr lang="en-US" sz="1600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1</a:t>
            </a:r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)</a:t>
            </a:r>
          </a:p>
          <a:p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dilation = cv2.dilate( </a:t>
            </a:r>
            <a:r>
              <a:rPr lang="en-US" sz="1600" dirty="0" err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img</a:t>
            </a:r>
            <a:r>
              <a:rPr lang="en-US" sz="16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kernel,  </a:t>
            </a:r>
            <a:r>
              <a:rPr lang="en-US" sz="1600" dirty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iterations</a:t>
            </a:r>
            <a:r>
              <a:rPr lang="en-US" sz="16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= </a:t>
            </a:r>
            <a:r>
              <a:rPr lang="en-US" sz="1600" dirty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1</a:t>
            </a:r>
            <a:r>
              <a:rPr lang="en-US" sz="16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)</a:t>
            </a:r>
          </a:p>
          <a:p>
            <a:r>
              <a:rPr lang="en-US" sz="16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opening = cv2.morphologyEx</a:t>
            </a:r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( </a:t>
            </a:r>
            <a:r>
              <a:rPr lang="en-US" sz="1600" dirty="0" err="1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img</a:t>
            </a:r>
            <a:r>
              <a:rPr lang="en-US" sz="16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cv2.MORPH_OPEN, </a:t>
            </a:r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kernel )</a:t>
            </a:r>
            <a:endParaRPr lang="en-US" sz="1600" dirty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closing = </a:t>
            </a:r>
            <a:r>
              <a:rPr lang="en-US" sz="16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cv2.morphologyEx( </a:t>
            </a:r>
            <a:r>
              <a:rPr lang="en-US" sz="1600" dirty="0" err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img</a:t>
            </a:r>
            <a:r>
              <a:rPr lang="en-US" sz="16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</a:t>
            </a:r>
            <a:r>
              <a:rPr lang="en-US" sz="1600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cv2.MORPH_CLOSE, </a:t>
            </a:r>
            <a:r>
              <a:rPr lang="en-US" sz="16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kernel )</a:t>
            </a:r>
          </a:p>
          <a:p>
            <a:endParaRPr lang="en-US" sz="1600" dirty="0" smtClean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endParaRPr lang="en-US" sz="1600" dirty="0" smtClean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endParaRPr lang="en-US" sz="1600" dirty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54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293614"/>
            <a:ext cx="9509760" cy="1233424"/>
          </a:xfrm>
        </p:spPr>
        <p:txBody>
          <a:bodyPr/>
          <a:lstStyle/>
          <a:p>
            <a:r>
              <a:rPr lang="en-US" dirty="0" smtClean="0"/>
              <a:t>Contours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929200"/>
            <a:ext cx="3870960" cy="480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Join all continuous points along boundary</a:t>
            </a:r>
          </a:p>
          <a:p>
            <a:r>
              <a:rPr lang="en-US" sz="3200" dirty="0" smtClean="0"/>
              <a:t>Detect from logical mask</a:t>
            </a:r>
          </a:p>
          <a:p>
            <a:r>
              <a:rPr lang="en-US" sz="3200" dirty="0" smtClean="0"/>
              <a:t>Contour hierarchies allow selection of a contour based on its relation to others</a:t>
            </a:r>
          </a:p>
          <a:p>
            <a:endParaRPr lang="en-US" sz="3200" dirty="0"/>
          </a:p>
        </p:txBody>
      </p:sp>
      <p:pic>
        <p:nvPicPr>
          <p:cNvPr id="3074" name="Picture 2" descr="Input &amp; Outp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60" y="1219200"/>
            <a:ext cx="8031297" cy="34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33400" y="5562600"/>
            <a:ext cx="11080830" cy="823804"/>
          </a:xfrm>
          <a:prstGeom prst="roundRect">
            <a:avLst/>
          </a:prstGeom>
          <a:solidFill>
            <a:srgbClr val="404040"/>
          </a:solidFill>
          <a:ln w="12700" cap="flat" cmpd="sng" algn="ctr">
            <a:solidFill>
              <a:srgbClr val="404040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lvl="0"/>
            <a:r>
              <a:rPr lang="fr-FR" kern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img2</a:t>
            </a:r>
            <a:r>
              <a:rPr lang="fr-FR" kern="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contours, </a:t>
            </a:r>
            <a:r>
              <a:rPr lang="fr-FR" kern="0" dirty="0" err="1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hierarchy</a:t>
            </a:r>
            <a:r>
              <a:rPr lang="fr-FR" kern="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= cv2.findContours</a:t>
            </a:r>
            <a:r>
              <a:rPr lang="fr-FR" kern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( </a:t>
            </a:r>
            <a:r>
              <a:rPr lang="fr-FR" kern="0" dirty="0" err="1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mask</a:t>
            </a:r>
            <a:r>
              <a:rPr lang="fr-FR" kern="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cv2.RETR_TREE, </a:t>
            </a:r>
            <a:r>
              <a:rPr lang="fr-FR" kern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cv2.CHAIN_APPROX_SIMPLE )</a:t>
            </a:r>
          </a:p>
          <a:p>
            <a:pPr lvl="0"/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cv2.drawContours(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kumimoji="0" lang="fr-FR" sz="18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img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contours, </a:t>
            </a:r>
            <a:r>
              <a:rPr kumimoji="0" lang="fr-FR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contour_number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( 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0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255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0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), </a:t>
            </a:r>
            <a:r>
              <a:rPr kumimoji="0" lang="fr-FR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thickness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1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12192000" cy="582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1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Contour Functions</a:t>
            </a:r>
            <a:endParaRPr lang="en-US" dirty="0"/>
          </a:p>
        </p:txBody>
      </p:sp>
      <p:pic>
        <p:nvPicPr>
          <p:cNvPr id="2050" name="Picture 2" descr="http://www.pyimagesearch.com/wp-content/uploads/2016/04/extreme_points_palm_ce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74" y="990600"/>
            <a:ext cx="5642552" cy="51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41120" y="1901952"/>
            <a:ext cx="5516880" cy="4127627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 smtClean="0"/>
              <a:t>Contours can be mathematically analyzed</a:t>
            </a:r>
          </a:p>
          <a:p>
            <a:pPr marL="45720" indent="0">
              <a:buNone/>
            </a:pPr>
            <a:r>
              <a:rPr lang="en-US" dirty="0" err="1" smtClean="0"/>
              <a:t>OpenCV</a:t>
            </a:r>
            <a:r>
              <a:rPr lang="en-US" dirty="0" smtClean="0"/>
              <a:t> functions give:</a:t>
            </a:r>
          </a:p>
          <a:p>
            <a:r>
              <a:rPr lang="en-US" dirty="0" smtClean="0"/>
              <a:t>Moments &amp; Centroids</a:t>
            </a:r>
          </a:p>
          <a:p>
            <a:r>
              <a:rPr lang="en-US" dirty="0" smtClean="0"/>
              <a:t>Area &amp; Perimeter</a:t>
            </a:r>
          </a:p>
          <a:p>
            <a:r>
              <a:rPr lang="en-US" dirty="0" smtClean="0"/>
              <a:t>Convex hulls</a:t>
            </a:r>
          </a:p>
          <a:p>
            <a:r>
              <a:rPr lang="en-US" dirty="0" smtClean="0"/>
              <a:t>Bounding Rectangles</a:t>
            </a:r>
          </a:p>
          <a:p>
            <a:r>
              <a:rPr lang="en-US" dirty="0" smtClean="0"/>
              <a:t>Fit curves &amp; shapes</a:t>
            </a:r>
          </a:p>
          <a:p>
            <a:r>
              <a:rPr lang="en-US" dirty="0" smtClean="0"/>
              <a:t>Outermost points</a:t>
            </a:r>
          </a:p>
          <a:p>
            <a:r>
              <a:rPr lang="en-US" dirty="0" smtClean="0"/>
              <a:t>Shape Matching</a:t>
            </a:r>
          </a:p>
        </p:txBody>
      </p:sp>
    </p:spTree>
    <p:extLst>
      <p:ext uri="{BB962C8B-B14F-4D97-AF65-F5344CB8AC3E}">
        <p14:creationId xmlns:p14="http://schemas.microsoft.com/office/powerpoint/2010/main" val="23495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41120" y="-152400"/>
                <a:ext cx="9509760" cy="1233424"/>
              </a:xfrm>
            </p:spPr>
            <p:txBody>
              <a:bodyPr/>
              <a:lstStyle/>
              <a:p>
                <a:r>
                  <a:rPr lang="en-US" dirty="0" smtClean="0"/>
                  <a:t>Histogram: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𝑖𝑛𝑡𝑒𝑛𝑠𝑖𝑡𝑦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𝑓𝑟𝑒𝑞𝑢𝑒𝑛𝑐𝑦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41120" y="-152400"/>
                <a:ext cx="9509760" cy="1233424"/>
              </a:xfrm>
              <a:blipFill rotWithShape="0">
                <a:blip r:embed="rId3"/>
                <a:stretch>
                  <a:fillRect l="-1795" b="-17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://www.juzaphoto.com/shared_files/articles/exposure/histogram_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81023"/>
            <a:ext cx="10820400" cy="482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94111" y="5171440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uzaphoto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0" y="5882988"/>
            <a:ext cx="8382000" cy="471758"/>
          </a:xfrm>
          <a:prstGeom prst="roundRect">
            <a:avLst/>
          </a:prstGeom>
          <a:solidFill>
            <a:srgbClr val="404040"/>
          </a:solidFill>
          <a:ln w="12700" cap="flat" cmpd="sng" algn="ctr">
            <a:solidFill>
              <a:srgbClr val="404040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hist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= cv2.calcHist(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7B142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[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img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], [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channel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],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mask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[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number_bins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], [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min_val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max_val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]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72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Equalization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040" y="1676400"/>
            <a:ext cx="5455920" cy="439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s.utah.edu/~jfishbau/improc/project2/images/crowd_hist_comp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2642"/>
            <a:ext cx="9220200" cy="573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96400" y="5940623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James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Fishbaugh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6037901"/>
            <a:ext cx="3124200" cy="420997"/>
          </a:xfrm>
          <a:prstGeom prst="roundRect">
            <a:avLst/>
          </a:prstGeom>
          <a:solidFill>
            <a:srgbClr val="404040"/>
          </a:solidFill>
          <a:ln w="12700" cap="flat" cmpd="sng" algn="ctr">
            <a:solidFill>
              <a:srgbClr val="404040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eq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= cv2.equalizeHist(</a:t>
            </a:r>
            <a:r>
              <a:rPr lang="en-US" kern="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kern="0" dirty="0" err="1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img</a:t>
            </a:r>
            <a:r>
              <a:rPr lang="en-US" kern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41120" y="0"/>
                <a:ext cx="9509760" cy="1233424"/>
              </a:xfrm>
            </p:spPr>
            <p:txBody>
              <a:bodyPr/>
              <a:lstStyle/>
              <a:p>
                <a:r>
                  <a:rPr lang="en-US" dirty="0" smtClean="0"/>
                  <a:t>2D Histogram: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𝑠𝑎𝑡𝑢𝑟𝑎𝑡𝑖𝑜𝑛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𝑓𝑟𝑒𝑞𝑢𝑒𝑛𝑐𝑦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41120" y="0"/>
                <a:ext cx="9509760" cy="1233424"/>
              </a:xfrm>
              <a:blipFill rotWithShape="0">
                <a:blip r:embed="rId3"/>
                <a:stretch>
                  <a:fillRect l="-1795" b="-17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0338"/>
            <a:ext cx="5105400" cy="358973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240"/>
            <a:ext cx="6324600" cy="421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6298368" y="3105974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39200" y="5243875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Saturation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91600" y="3132206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frequency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94466" y="5867501"/>
            <a:ext cx="8382000" cy="471758"/>
          </a:xfrm>
          <a:prstGeom prst="roundRect">
            <a:avLst/>
          </a:prstGeom>
          <a:solidFill>
            <a:srgbClr val="404040"/>
          </a:solidFill>
          <a:ln w="12700" cap="flat" cmpd="sng" algn="ctr">
            <a:solidFill>
              <a:srgbClr val="404040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hist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= cv2.calcHist(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7B142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[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img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], [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],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mask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[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180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256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], [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180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0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256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]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193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1250"/>
            <a:ext cx="9509760" cy="1233424"/>
          </a:xfrm>
        </p:spPr>
        <p:txBody>
          <a:bodyPr/>
          <a:lstStyle/>
          <a:p>
            <a:r>
              <a:rPr lang="en-US" dirty="0" smtClean="0"/>
              <a:t>Histogram </a:t>
            </a:r>
            <a:r>
              <a:rPr lang="en-US" dirty="0" err="1" smtClean="0"/>
              <a:t>Backprojection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34762"/>
            <a:ext cx="3916680" cy="1374648"/>
          </a:xfrm>
        </p:spPr>
        <p:txBody>
          <a:bodyPr/>
          <a:lstStyle/>
          <a:p>
            <a:r>
              <a:rPr lang="en-US" dirty="0" smtClean="0"/>
              <a:t>Returns similarity of pixels in image region to the histogram</a:t>
            </a:r>
          </a:p>
          <a:p>
            <a:r>
              <a:rPr lang="en-US" dirty="0" smtClean="0"/>
              <a:t>Useful for object detection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124200"/>
            <a:ext cx="51435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08" y="2743200"/>
            <a:ext cx="5828192" cy="3885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809410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a mountain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90712" y="2373868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similar mountains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28600"/>
            <a:ext cx="41148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00"/>
            <a:ext cx="41148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828800"/>
            <a:ext cx="24384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" y="3886200"/>
            <a:ext cx="41148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86200"/>
            <a:ext cx="4114800" cy="27432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087620" y="1600200"/>
            <a:ext cx="11049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5" idx="3"/>
            <a:endCxn id="6" idx="0"/>
          </p:cNvCxnSpPr>
          <p:nvPr/>
        </p:nvCxnSpPr>
        <p:spPr>
          <a:xfrm>
            <a:off x="10287000" y="1600200"/>
            <a:ext cx="685800" cy="228600"/>
          </a:xfrm>
          <a:prstGeom prst="curvedConnector2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0800000" flipV="1">
            <a:off x="3009900" y="2686050"/>
            <a:ext cx="6764020" cy="1200150"/>
          </a:xfrm>
          <a:prstGeom prst="curvedConnector2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1"/>
          </p:cNvCxnSpPr>
          <p:nvPr/>
        </p:nvCxnSpPr>
        <p:spPr>
          <a:xfrm>
            <a:off x="5046980" y="5257800"/>
            <a:ext cx="17348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72710" y="892079"/>
            <a:ext cx="91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region</a:t>
            </a:r>
          </a:p>
          <a:p>
            <a:endParaRPr lang="en-US" dirty="0"/>
          </a:p>
          <a:p>
            <a:r>
              <a:rPr lang="en-US" dirty="0" smtClean="0"/>
              <a:t>create into mask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14660" y="681335"/>
            <a:ext cx="1181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</a:t>
            </a:r>
          </a:p>
          <a:p>
            <a:r>
              <a:rPr lang="en-US" dirty="0" smtClean="0"/>
              <a:t>region histogram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62400" y="3332204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 project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972800" y="4934634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</a:t>
            </a:r>
          </a:p>
          <a:p>
            <a:r>
              <a:rPr lang="en-US" dirty="0" smtClean="0"/>
              <a:t>mapping</a:t>
            </a:r>
          </a:p>
        </p:txBody>
      </p:sp>
    </p:spTree>
    <p:extLst>
      <p:ext uri="{BB962C8B-B14F-4D97-AF65-F5344CB8AC3E}">
        <p14:creationId xmlns:p14="http://schemas.microsoft.com/office/powerpoint/2010/main" val="278385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304800"/>
            <a:ext cx="9509760" cy="710184"/>
          </a:xfrm>
        </p:spPr>
        <p:txBody>
          <a:bodyPr/>
          <a:lstStyle/>
          <a:p>
            <a:r>
              <a:rPr lang="en-US" dirty="0" err="1" smtClean="0"/>
              <a:t>Haar</a:t>
            </a:r>
            <a:r>
              <a:rPr lang="en-US" dirty="0" smtClean="0"/>
              <a:t> Cascades &amp; Classifiers</a:t>
            </a:r>
            <a:endParaRPr lang="en-US" dirty="0"/>
          </a:p>
        </p:txBody>
      </p:sp>
      <p:pic>
        <p:nvPicPr>
          <p:cNvPr id="10242" name="Picture 2" descr="http://talhakoc.net/wp-content/uploads/haar-cascade-siniflandirici-476x27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28" y="1143000"/>
            <a:ext cx="9400572" cy="537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5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6019800" cy="4514850"/>
          </a:xfrm>
        </p:spPr>
      </p:pic>
      <p:sp>
        <p:nvSpPr>
          <p:cNvPr id="5" name="Rounded Rectangle 4"/>
          <p:cNvSpPr/>
          <p:nvPr/>
        </p:nvSpPr>
        <p:spPr>
          <a:xfrm>
            <a:off x="3637471" y="304800"/>
            <a:ext cx="8554529" cy="457200"/>
          </a:xfrm>
          <a:prstGeom prst="roundRect">
            <a:avLst/>
          </a:prstGeom>
          <a:solidFill>
            <a:srgbClr val="404040"/>
          </a:solidFill>
          <a:ln w="12700" cap="flat" cmpd="sng" algn="ctr">
            <a:solidFill>
              <a:srgbClr val="404040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cascade = cv2.CascadeClassifier( </a:t>
            </a:r>
            <a:r>
              <a:rPr lang="en-US" kern="0" dirty="0" smtClean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‘haarcascade_frontalface_default.xml’</a:t>
            </a:r>
            <a:r>
              <a:rPr lang="en-US" kern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10200" y="1219200"/>
            <a:ext cx="6781800" cy="3429000"/>
          </a:xfrm>
          <a:prstGeom prst="roundRect">
            <a:avLst/>
          </a:prstGeom>
          <a:solidFill>
            <a:srgbClr val="404040"/>
          </a:solidFill>
          <a:ln w="12700" cap="flat" cmpd="sng" algn="ctr">
            <a:solidFill>
              <a:srgbClr val="404040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err="1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gray_img</a:t>
            </a:r>
            <a:r>
              <a:rPr lang="en-US" kern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= cv2.cvtColor( </a:t>
            </a:r>
            <a:r>
              <a:rPr lang="en-US" kern="0" dirty="0" err="1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img</a:t>
            </a:r>
            <a:r>
              <a:rPr lang="en-US" kern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cv2.COLOR_BGR2GRAY 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faces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=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cascade.detectMultiScale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(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baseline="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	</a:t>
            </a:r>
            <a:r>
              <a:rPr lang="en-US" kern="0" baseline="0" dirty="0" err="1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gray_img</a:t>
            </a:r>
            <a:r>
              <a:rPr lang="en-US" kern="0" baseline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	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scaleFactor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=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1.25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baseline="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	</a:t>
            </a:r>
            <a:r>
              <a:rPr lang="en-US" kern="0" baseline="0" dirty="0" err="1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minNeighbors</a:t>
            </a:r>
            <a:r>
              <a:rPr lang="en-US" kern="0" baseline="0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kern="0" baseline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= </a:t>
            </a:r>
            <a:r>
              <a:rPr lang="en-US" kern="0" baseline="0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5</a:t>
            </a:r>
            <a:r>
              <a:rPr lang="en-US" kern="0" baseline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	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minSize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= (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30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30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baseline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baseline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for</a:t>
            </a:r>
            <a:r>
              <a:rPr lang="en-US" kern="0" baseline="0" dirty="0" smtClean="0">
                <a:solidFill>
                  <a:schemeClr val="accent4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kern="0" baseline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(x, y, w, h)</a:t>
            </a:r>
            <a:r>
              <a:rPr lang="en-US" kern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in</a:t>
            </a:r>
            <a:r>
              <a:rPr lang="en-US" kern="0" dirty="0" smtClean="0">
                <a:solidFill>
                  <a:schemeClr val="accent4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kern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faces: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cv2.rectangle(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img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x, y, (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x+w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y+h</a:t>
            </a:r>
            <a:r>
              <a:rPr lang="en-US" kern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), (</a:t>
            </a:r>
            <a:r>
              <a:rPr lang="en-US" kern="0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0</a:t>
            </a:r>
            <a:r>
              <a:rPr lang="en-US" kern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</a:t>
            </a:r>
            <a:r>
              <a:rPr lang="en-US" kern="0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255</a:t>
            </a:r>
            <a:r>
              <a:rPr lang="en-US" kern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</a:t>
            </a:r>
            <a:r>
              <a:rPr lang="en-US" kern="0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0</a:t>
            </a:r>
            <a:r>
              <a:rPr lang="en-US" kern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), </a:t>
            </a:r>
            <a:r>
              <a:rPr lang="en-US" kern="0" dirty="0" smtClean="0">
                <a:solidFill>
                  <a:schemeClr val="accent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2</a:t>
            </a:r>
            <a:r>
              <a:rPr lang="en-US" kern="0" dirty="0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/>
              <a:t>Computer Vision Graph Examples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iqglobal.intel.com/iq-content-library/wp-content/uploads/sites/18/2016/12/IQ_VR-012-e1483115386111-1160x647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4" b="247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3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3" y="0"/>
            <a:ext cx="12192000" cy="63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Crosshair follows object of distinct color</a:t>
            </a:r>
            <a:endParaRPr lang="en-US" dirty="0"/>
          </a:p>
        </p:txBody>
      </p:sp>
      <p:sp>
        <p:nvSpPr>
          <p:cNvPr id="4" name="Flowchart: Data 3"/>
          <p:cNvSpPr/>
          <p:nvPr/>
        </p:nvSpPr>
        <p:spPr>
          <a:xfrm>
            <a:off x="152400" y="3505200"/>
            <a:ext cx="2087880" cy="1143000"/>
          </a:xfrm>
          <a:prstGeom prst="flowChartInputOutp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Capture</a:t>
            </a:r>
          </a:p>
          <a:p>
            <a:pPr algn="ctr"/>
            <a:r>
              <a:rPr lang="en-US" dirty="0" smtClean="0"/>
              <a:t>Video from</a:t>
            </a:r>
          </a:p>
          <a:p>
            <a:pPr algn="ctr"/>
            <a:r>
              <a:rPr lang="en-US" dirty="0" smtClean="0"/>
              <a:t>Webcam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5212080" y="3505200"/>
            <a:ext cx="1676400" cy="1143000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Mask colors in range</a:t>
            </a:r>
            <a:endParaRPr lang="en-US" dirty="0"/>
          </a:p>
        </p:txBody>
      </p:sp>
      <p:sp>
        <p:nvSpPr>
          <p:cNvPr id="6" name="Flowchart: Merge 5"/>
          <p:cNvSpPr/>
          <p:nvPr/>
        </p:nvSpPr>
        <p:spPr>
          <a:xfrm>
            <a:off x="3764280" y="1295400"/>
            <a:ext cx="2133600" cy="1600200"/>
          </a:xfrm>
          <a:prstGeom prst="flowChartMerg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Set </a:t>
            </a:r>
          </a:p>
          <a:p>
            <a:pPr algn="ctr"/>
            <a:r>
              <a:rPr lang="en-US" dirty="0" smtClean="0"/>
              <a:t>Mouse</a:t>
            </a:r>
          </a:p>
          <a:p>
            <a:pPr algn="ctr"/>
            <a:r>
              <a:rPr lang="en-US" dirty="0" smtClean="0"/>
              <a:t>callbacks</a:t>
            </a:r>
            <a:endParaRPr lang="en-US" dirty="0"/>
          </a:p>
        </p:txBody>
      </p:sp>
      <p:sp>
        <p:nvSpPr>
          <p:cNvPr id="7" name="Flowchart: Merge 6"/>
          <p:cNvSpPr/>
          <p:nvPr/>
        </p:nvSpPr>
        <p:spPr>
          <a:xfrm>
            <a:off x="6202680" y="1295400"/>
            <a:ext cx="2209800" cy="1600200"/>
          </a:xfrm>
          <a:prstGeom prst="flowChartMerg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Color</a:t>
            </a:r>
          </a:p>
          <a:p>
            <a:pPr algn="ctr"/>
            <a:r>
              <a:rPr lang="en-US" dirty="0" smtClean="0"/>
              <a:t>Range</a:t>
            </a:r>
          </a:p>
          <a:p>
            <a:pPr algn="ctr"/>
            <a:r>
              <a:rPr lang="en-US" dirty="0" err="1" smtClean="0"/>
              <a:t>Trackbars</a:t>
            </a:r>
            <a:endParaRPr lang="en-US" dirty="0"/>
          </a:p>
        </p:txBody>
      </p:sp>
      <p:cxnSp>
        <p:nvCxnSpPr>
          <p:cNvPr id="9" name="Elbow Connector 8"/>
          <p:cNvCxnSpPr>
            <a:stCxn id="6" idx="2"/>
            <a:endCxn id="5" idx="0"/>
          </p:cNvCxnSpPr>
          <p:nvPr/>
        </p:nvCxnSpPr>
        <p:spPr>
          <a:xfrm rot="16200000" flipH="1">
            <a:off x="5135880" y="2590800"/>
            <a:ext cx="609600" cy="121920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7" idx="2"/>
            <a:endCxn id="5" idx="0"/>
          </p:cNvCxnSpPr>
          <p:nvPr/>
        </p:nvCxnSpPr>
        <p:spPr>
          <a:xfrm rot="5400000">
            <a:off x="6374130" y="2571750"/>
            <a:ext cx="609600" cy="125730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lowchart: Process 11"/>
          <p:cNvSpPr/>
          <p:nvPr/>
        </p:nvSpPr>
        <p:spPr>
          <a:xfrm>
            <a:off x="2887980" y="3505200"/>
            <a:ext cx="1676400" cy="1143000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Convert frame to HSV</a:t>
            </a:r>
          </a:p>
        </p:txBody>
      </p:sp>
      <p:cxnSp>
        <p:nvCxnSpPr>
          <p:cNvPr id="14" name="Straight Arrow Connector 13"/>
          <p:cNvCxnSpPr>
            <a:stCxn id="4" idx="5"/>
            <a:endCxn id="12" idx="1"/>
          </p:cNvCxnSpPr>
          <p:nvPr/>
        </p:nvCxnSpPr>
        <p:spPr>
          <a:xfrm>
            <a:off x="2031492" y="4076700"/>
            <a:ext cx="8564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3"/>
            <a:endCxn id="5" idx="1"/>
          </p:cNvCxnSpPr>
          <p:nvPr/>
        </p:nvCxnSpPr>
        <p:spPr>
          <a:xfrm>
            <a:off x="4564380" y="4076700"/>
            <a:ext cx="647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lowchart: Process 16"/>
          <p:cNvSpPr/>
          <p:nvPr/>
        </p:nvSpPr>
        <p:spPr>
          <a:xfrm>
            <a:off x="7534251" y="3505200"/>
            <a:ext cx="1676400" cy="1143000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Morph. close mask to fill holes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5" idx="3"/>
            <a:endCxn id="17" idx="1"/>
          </p:cNvCxnSpPr>
          <p:nvPr/>
        </p:nvCxnSpPr>
        <p:spPr>
          <a:xfrm>
            <a:off x="6888480" y="4076700"/>
            <a:ext cx="6457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lowchart: Process 19"/>
          <p:cNvSpPr/>
          <p:nvPr/>
        </p:nvSpPr>
        <p:spPr>
          <a:xfrm>
            <a:off x="2887980" y="5181118"/>
            <a:ext cx="1676400" cy="1143000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contours</a:t>
            </a:r>
            <a:endParaRPr lang="en-US" dirty="0"/>
          </a:p>
        </p:txBody>
      </p:sp>
      <p:sp>
        <p:nvSpPr>
          <p:cNvPr id="21" name="Flowchart: Process 20"/>
          <p:cNvSpPr/>
          <p:nvPr/>
        </p:nvSpPr>
        <p:spPr>
          <a:xfrm>
            <a:off x="5212080" y="5176295"/>
            <a:ext cx="1676400" cy="1143000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largest contour</a:t>
            </a:r>
            <a:endParaRPr lang="en-US" dirty="0"/>
          </a:p>
        </p:txBody>
      </p:sp>
      <p:sp>
        <p:nvSpPr>
          <p:cNvPr id="22" name="Flowchart: Process 21"/>
          <p:cNvSpPr/>
          <p:nvPr/>
        </p:nvSpPr>
        <p:spPr>
          <a:xfrm>
            <a:off x="7534251" y="5159898"/>
            <a:ext cx="1676400" cy="1143000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centroid</a:t>
            </a:r>
            <a:endParaRPr lang="en-US" dirty="0"/>
          </a:p>
        </p:txBody>
      </p:sp>
      <p:sp>
        <p:nvSpPr>
          <p:cNvPr id="23" name="Flowchart: Data 22"/>
          <p:cNvSpPr/>
          <p:nvPr/>
        </p:nvSpPr>
        <p:spPr>
          <a:xfrm>
            <a:off x="9856422" y="5143500"/>
            <a:ext cx="2087880" cy="1143000"/>
          </a:xfrm>
          <a:prstGeom prst="flowChartInputOutp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Draw crosshair on centroid</a:t>
            </a:r>
            <a:endParaRPr lang="en-US" dirty="0"/>
          </a:p>
        </p:txBody>
      </p:sp>
      <p:cxnSp>
        <p:nvCxnSpPr>
          <p:cNvPr id="25" name="Elbow Connector 24"/>
          <p:cNvCxnSpPr>
            <a:stCxn id="17" idx="3"/>
            <a:endCxn id="20" idx="1"/>
          </p:cNvCxnSpPr>
          <p:nvPr/>
        </p:nvCxnSpPr>
        <p:spPr>
          <a:xfrm flipH="1">
            <a:off x="2887980" y="4076700"/>
            <a:ext cx="6322671" cy="1675918"/>
          </a:xfrm>
          <a:prstGeom prst="bentConnector5">
            <a:avLst>
              <a:gd name="adj1" fmla="val -3616"/>
              <a:gd name="adj2" fmla="val 50000"/>
              <a:gd name="adj3" fmla="val 10361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3"/>
            <a:endCxn id="21" idx="1"/>
          </p:cNvCxnSpPr>
          <p:nvPr/>
        </p:nvCxnSpPr>
        <p:spPr>
          <a:xfrm flipV="1">
            <a:off x="4564380" y="5747795"/>
            <a:ext cx="647700" cy="4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1" idx="3"/>
            <a:endCxn id="22" idx="1"/>
          </p:cNvCxnSpPr>
          <p:nvPr/>
        </p:nvCxnSpPr>
        <p:spPr>
          <a:xfrm flipV="1">
            <a:off x="6888480" y="5731398"/>
            <a:ext cx="645771" cy="16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3"/>
            <a:endCxn id="23" idx="2"/>
          </p:cNvCxnSpPr>
          <p:nvPr/>
        </p:nvCxnSpPr>
        <p:spPr>
          <a:xfrm flipV="1">
            <a:off x="9210651" y="5715000"/>
            <a:ext cx="854559" cy="16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14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457200" y="1711606"/>
            <a:ext cx="5410200" cy="4343400"/>
          </a:xfrm>
          <a:prstGeom prst="flowChartProcess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Video capture from online webcam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Modularity: using an online video stream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Data 3"/>
          <p:cNvSpPr/>
          <p:nvPr/>
        </p:nvSpPr>
        <p:spPr>
          <a:xfrm>
            <a:off x="685800" y="2702206"/>
            <a:ext cx="2087880" cy="1143000"/>
          </a:xfrm>
          <a:prstGeom prst="flowChartInputOutp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 video URL</a:t>
            </a:r>
            <a:endParaRPr lang="en-US" dirty="0"/>
          </a:p>
        </p:txBody>
      </p:sp>
      <p:sp>
        <p:nvSpPr>
          <p:cNvPr id="12" name="Flowchart: Process 11"/>
          <p:cNvSpPr/>
          <p:nvPr/>
        </p:nvSpPr>
        <p:spPr>
          <a:xfrm>
            <a:off x="3421380" y="2702206"/>
            <a:ext cx="1676400" cy="1143000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 stream</a:t>
            </a:r>
          </a:p>
        </p:txBody>
      </p:sp>
      <p:cxnSp>
        <p:nvCxnSpPr>
          <p:cNvPr id="14" name="Straight Arrow Connector 13"/>
          <p:cNvCxnSpPr>
            <a:stCxn id="4" idx="5"/>
            <a:endCxn id="12" idx="1"/>
          </p:cNvCxnSpPr>
          <p:nvPr/>
        </p:nvCxnSpPr>
        <p:spPr>
          <a:xfrm>
            <a:off x="2564892" y="3273706"/>
            <a:ext cx="8564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Flowchart: Process 23"/>
          <p:cNvSpPr/>
          <p:nvPr/>
        </p:nvSpPr>
        <p:spPr>
          <a:xfrm>
            <a:off x="888492" y="4264306"/>
            <a:ext cx="1676400" cy="1143000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Parse stream</a:t>
            </a:r>
          </a:p>
        </p:txBody>
      </p:sp>
      <p:sp>
        <p:nvSpPr>
          <p:cNvPr id="26" name="Flowchart: Process 25"/>
          <p:cNvSpPr/>
          <p:nvPr/>
        </p:nvSpPr>
        <p:spPr>
          <a:xfrm>
            <a:off x="3389550" y="4264306"/>
            <a:ext cx="1676400" cy="1143000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Decode to frame</a:t>
            </a:r>
          </a:p>
        </p:txBody>
      </p:sp>
      <p:cxnSp>
        <p:nvCxnSpPr>
          <p:cNvPr id="10" name="Elbow Connector 9"/>
          <p:cNvCxnSpPr>
            <a:stCxn id="12" idx="3"/>
            <a:endCxn id="24" idx="0"/>
          </p:cNvCxnSpPr>
          <p:nvPr/>
        </p:nvCxnSpPr>
        <p:spPr>
          <a:xfrm flipH="1">
            <a:off x="1726692" y="3273706"/>
            <a:ext cx="3371088" cy="990600"/>
          </a:xfrm>
          <a:prstGeom prst="bentConnector4">
            <a:avLst>
              <a:gd name="adj1" fmla="val -6781"/>
              <a:gd name="adj2" fmla="val 7884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4" idx="3"/>
            <a:endCxn id="26" idx="1"/>
          </p:cNvCxnSpPr>
          <p:nvPr/>
        </p:nvCxnSpPr>
        <p:spPr>
          <a:xfrm>
            <a:off x="2564892" y="4835806"/>
            <a:ext cx="8246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184801" y="3043535"/>
            <a:ext cx="1912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whatever processing is necessary</a:t>
            </a:r>
            <a:endParaRPr lang="en-US" dirty="0"/>
          </a:p>
        </p:txBody>
      </p:sp>
      <p:sp>
        <p:nvSpPr>
          <p:cNvPr id="30" name="Double Brace 29"/>
          <p:cNvSpPr/>
          <p:nvPr/>
        </p:nvSpPr>
        <p:spPr>
          <a:xfrm>
            <a:off x="8610600" y="2743200"/>
            <a:ext cx="2362200" cy="1524000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Elbow Connector 32"/>
          <p:cNvCxnSpPr>
            <a:stCxn id="26" idx="3"/>
            <a:endCxn id="30" idx="1"/>
          </p:cNvCxnSpPr>
          <p:nvPr/>
        </p:nvCxnSpPr>
        <p:spPr>
          <a:xfrm flipV="1">
            <a:off x="5065950" y="3505200"/>
            <a:ext cx="3544650" cy="133060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36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Presence detection from an online camera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Data 3"/>
          <p:cNvSpPr/>
          <p:nvPr/>
        </p:nvSpPr>
        <p:spPr>
          <a:xfrm flipH="1">
            <a:off x="1297329" y="3339778"/>
            <a:ext cx="1391920" cy="762000"/>
          </a:xfrm>
          <a:prstGeom prst="flowChartInputOutp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Capture online</a:t>
            </a:r>
          </a:p>
          <a:p>
            <a:pPr algn="ctr"/>
            <a:r>
              <a:rPr lang="en-US" sz="1100" dirty="0" smtClean="0"/>
              <a:t>video</a:t>
            </a:r>
            <a:endParaRPr lang="en-US" sz="1100" dirty="0"/>
          </a:p>
        </p:txBody>
      </p:sp>
      <p:sp>
        <p:nvSpPr>
          <p:cNvPr id="5" name="Flowchart: Process 4"/>
          <p:cNvSpPr/>
          <p:nvPr/>
        </p:nvSpPr>
        <p:spPr>
          <a:xfrm flipH="1">
            <a:off x="4548529" y="3339778"/>
            <a:ext cx="1117600" cy="762000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Take image of empty room</a:t>
            </a:r>
            <a:endParaRPr lang="en-US" sz="1100" dirty="0"/>
          </a:p>
        </p:txBody>
      </p:sp>
      <p:sp>
        <p:nvSpPr>
          <p:cNvPr id="6" name="Flowchart: Merge 5"/>
          <p:cNvSpPr/>
          <p:nvPr/>
        </p:nvSpPr>
        <p:spPr>
          <a:xfrm flipH="1">
            <a:off x="4371708" y="2038109"/>
            <a:ext cx="1471239" cy="1066800"/>
          </a:xfrm>
          <a:prstGeom prst="flowChartMerg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/>
          </a:p>
          <a:p>
            <a:pPr algn="ctr"/>
            <a:r>
              <a:rPr lang="en-US" sz="1100" dirty="0" smtClean="0"/>
              <a:t>Click to capture empty room</a:t>
            </a:r>
            <a:endParaRPr lang="en-US" sz="1100" dirty="0"/>
          </a:p>
        </p:txBody>
      </p:sp>
      <p:sp>
        <p:nvSpPr>
          <p:cNvPr id="12" name="Flowchart: Process 11"/>
          <p:cNvSpPr/>
          <p:nvPr/>
        </p:nvSpPr>
        <p:spPr>
          <a:xfrm flipH="1">
            <a:off x="3060089" y="3339778"/>
            <a:ext cx="1117600" cy="762000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Generate frame buffer</a:t>
            </a:r>
          </a:p>
        </p:txBody>
      </p:sp>
      <p:sp>
        <p:nvSpPr>
          <p:cNvPr id="17" name="Flowchart: Process 16"/>
          <p:cNvSpPr/>
          <p:nvPr/>
        </p:nvSpPr>
        <p:spPr>
          <a:xfrm flipH="1">
            <a:off x="6036967" y="3339778"/>
            <a:ext cx="1117600" cy="762000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Take distance between current and empty pixels</a:t>
            </a:r>
            <a:endParaRPr lang="en-US" sz="1100" dirty="0"/>
          </a:p>
        </p:txBody>
      </p:sp>
      <p:sp>
        <p:nvSpPr>
          <p:cNvPr id="20" name="Flowchart: Process 19"/>
          <p:cNvSpPr/>
          <p:nvPr/>
        </p:nvSpPr>
        <p:spPr>
          <a:xfrm flipH="1">
            <a:off x="7525405" y="3339778"/>
            <a:ext cx="1117600" cy="762000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Take threshold of distances</a:t>
            </a:r>
            <a:endParaRPr lang="en-US" sz="1100" dirty="0"/>
          </a:p>
        </p:txBody>
      </p:sp>
      <p:sp>
        <p:nvSpPr>
          <p:cNvPr id="21" name="Flowchart: Process 20"/>
          <p:cNvSpPr/>
          <p:nvPr/>
        </p:nvSpPr>
        <p:spPr>
          <a:xfrm flipH="1">
            <a:off x="9061749" y="3339778"/>
            <a:ext cx="1117600" cy="762000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Dilate map to close holes</a:t>
            </a:r>
            <a:endParaRPr lang="en-US" sz="1100" dirty="0"/>
          </a:p>
        </p:txBody>
      </p:sp>
      <p:sp>
        <p:nvSpPr>
          <p:cNvPr id="22" name="Flowchart: Process 21"/>
          <p:cNvSpPr/>
          <p:nvPr/>
        </p:nvSpPr>
        <p:spPr>
          <a:xfrm flipH="1">
            <a:off x="7525405" y="4495800"/>
            <a:ext cx="1117600" cy="762000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If buffer is full, draw contours</a:t>
            </a:r>
            <a:endParaRPr lang="en-US" sz="1100" dirty="0"/>
          </a:p>
        </p:txBody>
      </p:sp>
      <p:sp>
        <p:nvSpPr>
          <p:cNvPr id="23" name="Flowchart: Data 22"/>
          <p:cNvSpPr/>
          <p:nvPr/>
        </p:nvSpPr>
        <p:spPr>
          <a:xfrm flipH="1">
            <a:off x="9010949" y="4495800"/>
            <a:ext cx="1391920" cy="762000"/>
          </a:xfrm>
          <a:prstGeom prst="flowChartInputOutp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Display video</a:t>
            </a:r>
            <a:endParaRPr lang="en-US" sz="1100" dirty="0"/>
          </a:p>
        </p:txBody>
      </p:sp>
      <p:cxnSp>
        <p:nvCxnSpPr>
          <p:cNvPr id="10" name="Straight Arrow Connector 9"/>
          <p:cNvCxnSpPr>
            <a:stCxn id="6" idx="2"/>
            <a:endCxn id="5" idx="0"/>
          </p:cNvCxnSpPr>
          <p:nvPr/>
        </p:nvCxnSpPr>
        <p:spPr>
          <a:xfrm>
            <a:off x="5107327" y="3104909"/>
            <a:ext cx="2" cy="234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  <a:endCxn id="12" idx="3"/>
          </p:cNvCxnSpPr>
          <p:nvPr/>
        </p:nvCxnSpPr>
        <p:spPr>
          <a:xfrm>
            <a:off x="2550057" y="3720778"/>
            <a:ext cx="5100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1"/>
            <a:endCxn id="5" idx="3"/>
          </p:cNvCxnSpPr>
          <p:nvPr/>
        </p:nvCxnSpPr>
        <p:spPr>
          <a:xfrm>
            <a:off x="4177689" y="3720778"/>
            <a:ext cx="3708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1"/>
            <a:endCxn id="17" idx="3"/>
          </p:cNvCxnSpPr>
          <p:nvPr/>
        </p:nvCxnSpPr>
        <p:spPr>
          <a:xfrm>
            <a:off x="5666129" y="3720778"/>
            <a:ext cx="3708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1"/>
            <a:endCxn id="20" idx="3"/>
          </p:cNvCxnSpPr>
          <p:nvPr/>
        </p:nvCxnSpPr>
        <p:spPr>
          <a:xfrm>
            <a:off x="7154567" y="3720778"/>
            <a:ext cx="3708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1"/>
            <a:endCxn id="21" idx="3"/>
          </p:cNvCxnSpPr>
          <p:nvPr/>
        </p:nvCxnSpPr>
        <p:spPr>
          <a:xfrm>
            <a:off x="8643005" y="3720778"/>
            <a:ext cx="4187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Flowchart: Process 35"/>
          <p:cNvSpPr/>
          <p:nvPr/>
        </p:nvSpPr>
        <p:spPr>
          <a:xfrm flipH="1">
            <a:off x="3060089" y="4495800"/>
            <a:ext cx="1117600" cy="762000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Find contours</a:t>
            </a:r>
            <a:endParaRPr lang="en-US" sz="1100" dirty="0"/>
          </a:p>
        </p:txBody>
      </p:sp>
      <p:sp>
        <p:nvSpPr>
          <p:cNvPr id="37" name="Flowchart: Process 36"/>
          <p:cNvSpPr/>
          <p:nvPr/>
        </p:nvSpPr>
        <p:spPr>
          <a:xfrm flipH="1">
            <a:off x="4548529" y="4495800"/>
            <a:ext cx="1117600" cy="762000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Find contour of largest area</a:t>
            </a:r>
            <a:endParaRPr lang="en-US" sz="1100" dirty="0"/>
          </a:p>
        </p:txBody>
      </p:sp>
      <p:sp>
        <p:nvSpPr>
          <p:cNvPr id="38" name="Flowchart: Process 37"/>
          <p:cNvSpPr/>
          <p:nvPr/>
        </p:nvSpPr>
        <p:spPr>
          <a:xfrm flipH="1">
            <a:off x="6036967" y="4495800"/>
            <a:ext cx="1117600" cy="762000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Update buffer</a:t>
            </a:r>
            <a:endParaRPr lang="en-US" sz="1100" dirty="0"/>
          </a:p>
        </p:txBody>
      </p:sp>
      <p:cxnSp>
        <p:nvCxnSpPr>
          <p:cNvPr id="43" name="Straight Arrow Connector 42"/>
          <p:cNvCxnSpPr>
            <a:stCxn id="38" idx="1"/>
            <a:endCxn id="22" idx="3"/>
          </p:cNvCxnSpPr>
          <p:nvPr/>
        </p:nvCxnSpPr>
        <p:spPr>
          <a:xfrm>
            <a:off x="7154567" y="4876800"/>
            <a:ext cx="3708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2" idx="1"/>
            <a:endCxn id="23" idx="5"/>
          </p:cNvCxnSpPr>
          <p:nvPr/>
        </p:nvCxnSpPr>
        <p:spPr>
          <a:xfrm>
            <a:off x="8643005" y="4876800"/>
            <a:ext cx="5071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1" idx="1"/>
            <a:endCxn id="36" idx="0"/>
          </p:cNvCxnSpPr>
          <p:nvPr/>
        </p:nvCxnSpPr>
        <p:spPr>
          <a:xfrm flipH="1">
            <a:off x="3618889" y="3720778"/>
            <a:ext cx="6560460" cy="775022"/>
          </a:xfrm>
          <a:prstGeom prst="bentConnector4">
            <a:avLst>
              <a:gd name="adj1" fmla="val -3485"/>
              <a:gd name="adj2" fmla="val 745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6" idx="1"/>
            <a:endCxn id="37" idx="3"/>
          </p:cNvCxnSpPr>
          <p:nvPr/>
        </p:nvCxnSpPr>
        <p:spPr>
          <a:xfrm>
            <a:off x="4177689" y="4876800"/>
            <a:ext cx="3708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7" idx="1"/>
            <a:endCxn id="38" idx="3"/>
          </p:cNvCxnSpPr>
          <p:nvPr/>
        </p:nvCxnSpPr>
        <p:spPr>
          <a:xfrm>
            <a:off x="5666129" y="4876800"/>
            <a:ext cx="3708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5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video upon face detection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Flowchart: Data 3"/>
          <p:cNvSpPr/>
          <p:nvPr/>
        </p:nvSpPr>
        <p:spPr>
          <a:xfrm>
            <a:off x="152400" y="2209800"/>
            <a:ext cx="2087880" cy="1143000"/>
          </a:xfrm>
          <a:prstGeom prst="flowChartInputOutp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Capture</a:t>
            </a:r>
          </a:p>
          <a:p>
            <a:pPr algn="ctr"/>
            <a:r>
              <a:rPr lang="en-US" dirty="0" smtClean="0"/>
              <a:t>Video from</a:t>
            </a:r>
          </a:p>
          <a:p>
            <a:pPr algn="ctr"/>
            <a:r>
              <a:rPr lang="en-US" dirty="0" smtClean="0"/>
              <a:t>Webcam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5212080" y="2209800"/>
            <a:ext cx="1676400" cy="1143000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cascade classifier from </a:t>
            </a:r>
            <a:r>
              <a:rPr lang="en-US" dirty="0" err="1" smtClean="0"/>
              <a:t>Haar</a:t>
            </a:r>
            <a:r>
              <a:rPr lang="en-US" dirty="0" smtClean="0"/>
              <a:t> Cascade</a:t>
            </a:r>
            <a:endParaRPr lang="en-US" dirty="0"/>
          </a:p>
        </p:txBody>
      </p:sp>
      <p:sp>
        <p:nvSpPr>
          <p:cNvPr id="12" name="Flowchart: Process 11"/>
          <p:cNvSpPr/>
          <p:nvPr/>
        </p:nvSpPr>
        <p:spPr>
          <a:xfrm>
            <a:off x="2887980" y="2209800"/>
            <a:ext cx="1676400" cy="1143000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Generate buffer</a:t>
            </a:r>
          </a:p>
        </p:txBody>
      </p:sp>
      <p:cxnSp>
        <p:nvCxnSpPr>
          <p:cNvPr id="14" name="Straight Arrow Connector 13"/>
          <p:cNvCxnSpPr>
            <a:stCxn id="4" idx="5"/>
            <a:endCxn id="12" idx="1"/>
          </p:cNvCxnSpPr>
          <p:nvPr/>
        </p:nvCxnSpPr>
        <p:spPr>
          <a:xfrm>
            <a:off x="2031492" y="2781300"/>
            <a:ext cx="8564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lowchart: Process 16"/>
          <p:cNvSpPr/>
          <p:nvPr/>
        </p:nvSpPr>
        <p:spPr>
          <a:xfrm>
            <a:off x="7534251" y="2212694"/>
            <a:ext cx="1676400" cy="1143000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Convert color to grayscale</a:t>
            </a:r>
            <a:endParaRPr lang="en-US" dirty="0"/>
          </a:p>
        </p:txBody>
      </p:sp>
      <p:sp>
        <p:nvSpPr>
          <p:cNvPr id="20" name="Flowchart: Process 19"/>
          <p:cNvSpPr/>
          <p:nvPr/>
        </p:nvSpPr>
        <p:spPr>
          <a:xfrm>
            <a:off x="2887980" y="3885718"/>
            <a:ext cx="1676400" cy="1143000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face detection cascade</a:t>
            </a:r>
            <a:endParaRPr lang="en-US" dirty="0"/>
          </a:p>
        </p:txBody>
      </p:sp>
      <p:sp>
        <p:nvSpPr>
          <p:cNvPr id="21" name="Flowchart: Process 20"/>
          <p:cNvSpPr/>
          <p:nvPr/>
        </p:nvSpPr>
        <p:spPr>
          <a:xfrm>
            <a:off x="5212080" y="3880895"/>
            <a:ext cx="1676400" cy="1143000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Draw rectangle around faces</a:t>
            </a:r>
            <a:endParaRPr lang="en-US" dirty="0"/>
          </a:p>
        </p:txBody>
      </p:sp>
      <p:sp>
        <p:nvSpPr>
          <p:cNvPr id="22" name="Flowchart: Process 21"/>
          <p:cNvSpPr/>
          <p:nvPr/>
        </p:nvSpPr>
        <p:spPr>
          <a:xfrm>
            <a:off x="7534251" y="3864498"/>
            <a:ext cx="1676400" cy="1143000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 until buffer ends</a:t>
            </a:r>
            <a:endParaRPr lang="en-US" dirty="0"/>
          </a:p>
        </p:txBody>
      </p:sp>
      <p:sp>
        <p:nvSpPr>
          <p:cNvPr id="23" name="Flowchart: Data 22"/>
          <p:cNvSpPr/>
          <p:nvPr/>
        </p:nvSpPr>
        <p:spPr>
          <a:xfrm>
            <a:off x="9856422" y="3848100"/>
            <a:ext cx="2087880" cy="1143000"/>
          </a:xfrm>
          <a:prstGeom prst="flowChartInputOutp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 saved to file</a:t>
            </a:r>
            <a:endParaRPr lang="en-US" dirty="0"/>
          </a:p>
        </p:txBody>
      </p:sp>
      <p:sp>
        <p:nvSpPr>
          <p:cNvPr id="24" name="Flowchart: Data 23"/>
          <p:cNvSpPr/>
          <p:nvPr/>
        </p:nvSpPr>
        <p:spPr>
          <a:xfrm>
            <a:off x="152400" y="3924300"/>
            <a:ext cx="2087880" cy="1143000"/>
          </a:xfrm>
          <a:prstGeom prst="flowChartInputOutp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Generate video writer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20" idx="3"/>
            <a:endCxn id="21" idx="1"/>
          </p:cNvCxnSpPr>
          <p:nvPr/>
        </p:nvCxnSpPr>
        <p:spPr>
          <a:xfrm flipV="1">
            <a:off x="4564380" y="4452395"/>
            <a:ext cx="647700" cy="4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1" idx="3"/>
            <a:endCxn id="22" idx="1"/>
          </p:cNvCxnSpPr>
          <p:nvPr/>
        </p:nvCxnSpPr>
        <p:spPr>
          <a:xfrm flipV="1">
            <a:off x="6888480" y="4435998"/>
            <a:ext cx="645771" cy="16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2" idx="3"/>
            <a:endCxn id="23" idx="2"/>
          </p:cNvCxnSpPr>
          <p:nvPr/>
        </p:nvCxnSpPr>
        <p:spPr>
          <a:xfrm flipV="1">
            <a:off x="9210651" y="4419600"/>
            <a:ext cx="854559" cy="16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3"/>
            <a:endCxn id="5" idx="1"/>
          </p:cNvCxnSpPr>
          <p:nvPr/>
        </p:nvCxnSpPr>
        <p:spPr>
          <a:xfrm>
            <a:off x="4564380" y="2781300"/>
            <a:ext cx="647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3"/>
            <a:endCxn id="17" idx="1"/>
          </p:cNvCxnSpPr>
          <p:nvPr/>
        </p:nvCxnSpPr>
        <p:spPr>
          <a:xfrm>
            <a:off x="6888480" y="2781300"/>
            <a:ext cx="645771" cy="28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7" idx="3"/>
            <a:endCxn id="20" idx="0"/>
          </p:cNvCxnSpPr>
          <p:nvPr/>
        </p:nvCxnSpPr>
        <p:spPr>
          <a:xfrm flipH="1">
            <a:off x="3726180" y="2784194"/>
            <a:ext cx="5484471" cy="1101524"/>
          </a:xfrm>
          <a:prstGeom prst="bentConnector4">
            <a:avLst>
              <a:gd name="adj1" fmla="val -4168"/>
              <a:gd name="adj2" fmla="val 7594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" idx="4"/>
            <a:endCxn id="24" idx="1"/>
          </p:cNvCxnSpPr>
          <p:nvPr/>
        </p:nvCxnSpPr>
        <p:spPr>
          <a:xfrm>
            <a:off x="1196340" y="3352800"/>
            <a:ext cx="0" cy="5715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04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2022138" y="6553200"/>
            <a:ext cx="169862" cy="163513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34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alpha val="90000"/>
                  </a:schemeClr>
                </a:solidFill>
              </a:rPr>
              <a:t>What</a:t>
            </a:r>
            <a:r>
              <a:rPr lang="en-US" dirty="0" smtClean="0"/>
              <a:t> is the Intel® CV SDK?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The Intel® Computer Vision SDK is a new software development package for development and optimization of computer vision and image processing pipelines for Intel System-on-Chips (</a:t>
            </a:r>
            <a:r>
              <a:rPr lang="en-US" dirty="0" err="1"/>
              <a:t>SoCs</a:t>
            </a:r>
            <a:r>
              <a:rPr lang="en-US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Intel-optimized implementation of the </a:t>
            </a:r>
            <a:r>
              <a:rPr lang="en-US" b="1" dirty="0" err="1"/>
              <a:t>Khronos</a:t>
            </a:r>
            <a:r>
              <a:rPr lang="en-US" b="1" dirty="0"/>
              <a:t> </a:t>
            </a:r>
            <a:r>
              <a:rPr lang="en-US" b="1" dirty="0" err="1"/>
              <a:t>OpenVX</a:t>
            </a:r>
            <a:r>
              <a:rPr lang="en-US" dirty="0"/>
              <a:t> 1.1 </a:t>
            </a:r>
            <a:r>
              <a:rPr lang="en-US" dirty="0" smtClean="0"/>
              <a:t>API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Pre-built and fully-validated community </a:t>
            </a:r>
            <a:r>
              <a:rPr lang="en-US" b="1" dirty="0" err="1"/>
              <a:t>OpenCV</a:t>
            </a:r>
            <a:r>
              <a:rPr lang="en-US" b="1" dirty="0"/>
              <a:t> 3.3 </a:t>
            </a:r>
            <a:r>
              <a:rPr lang="en-US" b="1" dirty="0" smtClean="0"/>
              <a:t>binaries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Vision Algorithm Designer (VAD</a:t>
            </a:r>
            <a:r>
              <a:rPr lang="en-US" b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Deep Learning Model Optimizer </a:t>
            </a:r>
            <a:r>
              <a:rPr lang="en-US" b="1" dirty="0" smtClean="0"/>
              <a:t>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Deep Learning Inference Engine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1981200"/>
            <a:ext cx="10820401" cy="4413585"/>
          </a:xfrm>
          <a:prstGeom prst="rect">
            <a:avLst/>
          </a:prstGeom>
        </p:spPr>
      </p:pic>
      <p:pic>
        <p:nvPicPr>
          <p:cNvPr id="2050" name="Picture 2" descr="https://www.khronos.org/registry/Khronos-1600-Transparent-May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1" y="458750"/>
            <a:ext cx="7162800" cy="135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658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1895476" y="4090621"/>
            <a:ext cx="8089106" cy="2208965"/>
          </a:xfrm>
          <a:prstGeom prst="rect">
            <a:avLst/>
          </a:prstGeom>
          <a:solidFill>
            <a:srgbClr val="FFFFFF">
              <a:alpha val="10196"/>
            </a:srgbClr>
          </a:soli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alpha val="90000"/>
                  </a:schemeClr>
                </a:solidFill>
              </a:rPr>
              <a:t>What</a:t>
            </a:r>
            <a:r>
              <a:rPr lang="en-US" dirty="0" smtClean="0"/>
              <a:t> is </a:t>
            </a:r>
            <a:r>
              <a:rPr lang="en-US" dirty="0" err="1" smtClean="0"/>
              <a:t>OpenVX</a:t>
            </a:r>
            <a:r>
              <a:rPr lang="en-US" dirty="0" smtClean="0"/>
              <a:t>*?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71951" y="1081089"/>
            <a:ext cx="11248562" cy="2875600"/>
          </a:xfrm>
        </p:spPr>
        <p:txBody>
          <a:bodyPr/>
          <a:lstStyle/>
          <a:p>
            <a:r>
              <a:rPr lang="en-US" sz="1800" dirty="0" err="1" smtClean="0">
                <a:latin typeface="+mn-lt"/>
              </a:rPr>
              <a:t>OpenVX</a:t>
            </a:r>
            <a:r>
              <a:rPr lang="en-US" sz="1800" dirty="0" smtClean="0">
                <a:latin typeface="+mn-lt"/>
              </a:rPr>
              <a:t>* is about standardized, </a:t>
            </a:r>
            <a:r>
              <a:rPr lang="en-US" sz="1800" dirty="0">
                <a:latin typeface="+mn-lt"/>
              </a:rPr>
              <a:t>p</a:t>
            </a:r>
            <a:r>
              <a:rPr lang="en-US" sz="1800" dirty="0" smtClean="0">
                <a:latin typeface="+mn-lt"/>
              </a:rPr>
              <a:t>ortable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smtClean="0">
                <a:latin typeface="+mn-lt"/>
              </a:rPr>
              <a:t>power-efficient </a:t>
            </a:r>
            <a:r>
              <a:rPr lang="en-US" sz="1800" dirty="0">
                <a:latin typeface="+mn-lt"/>
              </a:rPr>
              <a:t>v</a:t>
            </a:r>
            <a:r>
              <a:rPr lang="en-US" sz="1800" dirty="0" smtClean="0">
                <a:latin typeface="+mn-lt"/>
              </a:rPr>
              <a:t>ision processing.</a:t>
            </a:r>
            <a:endParaRPr lang="en-US" sz="1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Faster development of computer vision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Better optimization via directed graph scheduling of image kernels/algorithms. Each graph node can run on a separate piece of hardware.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+mn-lt"/>
              </a:rPr>
              <a:t>OpenVX</a:t>
            </a:r>
            <a:r>
              <a:rPr lang="en-US" sz="1800" dirty="0" smtClean="0">
                <a:latin typeface="+mn-lt"/>
              </a:rPr>
              <a:t> chooses which hardware to run each step of your computer vision graph (e.g. CPU, GPU, VPU).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Smaller number of algorithms than </a:t>
            </a:r>
            <a:r>
              <a:rPr lang="en-US" sz="1800" dirty="0" err="1" smtClean="0">
                <a:latin typeface="+mn-lt"/>
              </a:rPr>
              <a:t>OpenCV</a:t>
            </a:r>
            <a:r>
              <a:rPr lang="en-US" sz="1800" dirty="0" smtClean="0">
                <a:latin typeface="+mn-lt"/>
              </a:rPr>
              <a:t>. However, </a:t>
            </a:r>
            <a:r>
              <a:rPr lang="en-US" sz="1800" dirty="0" err="1" smtClean="0">
                <a:latin typeface="+mn-lt"/>
              </a:rPr>
              <a:t>Khronos</a:t>
            </a:r>
            <a:r>
              <a:rPr lang="en-US" sz="1800" dirty="0" smtClean="0">
                <a:latin typeface="+mn-lt"/>
              </a:rPr>
              <a:t> maintains a conformance test suite that can validate a vendors </a:t>
            </a:r>
            <a:r>
              <a:rPr lang="en-US" sz="1800" dirty="0" err="1" smtClean="0">
                <a:latin typeface="+mn-lt"/>
              </a:rPr>
              <a:t>OpenVX</a:t>
            </a:r>
            <a:r>
              <a:rPr lang="en-US" sz="1800" dirty="0" smtClean="0">
                <a:latin typeface="+mn-lt"/>
              </a:rPr>
              <a:t> implementation.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>
              <a:latin typeface="+mn-lt"/>
            </a:endParaRPr>
          </a:p>
          <a:p>
            <a:endParaRPr lang="en-US" sz="1800" dirty="0"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4800600"/>
            <a:ext cx="1143000" cy="10668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 Input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7400" y="5029200"/>
            <a:ext cx="1143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Color Conversion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05200" y="5029200"/>
            <a:ext cx="1143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Extract Channel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62525" y="5029200"/>
            <a:ext cx="1143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Image Pyramid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86600" y="5029200"/>
            <a:ext cx="1143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Optical Flow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15362" y="5029200"/>
            <a:ext cx="1143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Harris Corners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229850" y="4800600"/>
            <a:ext cx="1143000" cy="10668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Output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05525" y="5772732"/>
            <a:ext cx="981075" cy="4566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FN2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5525" y="4296066"/>
            <a:ext cx="981075" cy="4566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FN1</a:t>
            </a:r>
          </a:p>
        </p:txBody>
      </p:sp>
      <p:cxnSp>
        <p:nvCxnSpPr>
          <p:cNvPr id="19" name="Straight Arrow Connector 18"/>
          <p:cNvCxnSpPr>
            <a:stCxn id="7" idx="3"/>
            <a:endCxn id="9" idx="1"/>
          </p:cNvCxnSpPr>
          <p:nvPr/>
        </p:nvCxnSpPr>
        <p:spPr>
          <a:xfrm>
            <a:off x="1752600" y="5334000"/>
            <a:ext cx="304800" cy="0"/>
          </a:xfrm>
          <a:prstGeom prst="straightConnector1">
            <a:avLst/>
          </a:prstGeom>
          <a:ln w="9525" cap="rnd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3"/>
            <a:endCxn id="10" idx="1"/>
          </p:cNvCxnSpPr>
          <p:nvPr/>
        </p:nvCxnSpPr>
        <p:spPr>
          <a:xfrm>
            <a:off x="3200400" y="5334000"/>
            <a:ext cx="304800" cy="0"/>
          </a:xfrm>
          <a:prstGeom prst="straightConnector1">
            <a:avLst/>
          </a:prstGeom>
          <a:ln w="9525" cap="rnd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  <a:endCxn id="11" idx="1"/>
          </p:cNvCxnSpPr>
          <p:nvPr/>
        </p:nvCxnSpPr>
        <p:spPr>
          <a:xfrm>
            <a:off x="4648200" y="5334000"/>
            <a:ext cx="314325" cy="0"/>
          </a:xfrm>
          <a:prstGeom prst="straightConnector1">
            <a:avLst/>
          </a:prstGeom>
          <a:ln w="9525" cap="rnd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229600" y="5334000"/>
            <a:ext cx="385762" cy="0"/>
          </a:xfrm>
          <a:prstGeom prst="straightConnector1">
            <a:avLst/>
          </a:prstGeom>
          <a:ln w="9525" cap="rnd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3"/>
            <a:endCxn id="14" idx="1"/>
          </p:cNvCxnSpPr>
          <p:nvPr/>
        </p:nvCxnSpPr>
        <p:spPr>
          <a:xfrm>
            <a:off x="9758362" y="5334000"/>
            <a:ext cx="471488" cy="0"/>
          </a:xfrm>
          <a:prstGeom prst="straightConnector1">
            <a:avLst/>
          </a:prstGeom>
          <a:ln w="9525" cap="rnd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endCxn id="14" idx="0"/>
          </p:cNvCxnSpPr>
          <p:nvPr/>
        </p:nvCxnSpPr>
        <p:spPr>
          <a:xfrm>
            <a:off x="7086600" y="4495801"/>
            <a:ext cx="3714750" cy="304799"/>
          </a:xfrm>
          <a:prstGeom prst="bentConnector2">
            <a:avLst/>
          </a:prstGeom>
          <a:ln w="9525" cap="rnd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16" idx="3"/>
          </p:cNvCxnSpPr>
          <p:nvPr/>
        </p:nvCxnSpPr>
        <p:spPr>
          <a:xfrm rot="10800000" flipV="1">
            <a:off x="7086600" y="5887031"/>
            <a:ext cx="3714750" cy="114009"/>
          </a:xfrm>
          <a:prstGeom prst="bentConnector3">
            <a:avLst>
              <a:gd name="adj1" fmla="val 0"/>
            </a:avLst>
          </a:prstGeom>
          <a:ln w="9525" cap="rnd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1" idx="0"/>
            <a:endCxn id="17" idx="1"/>
          </p:cNvCxnSpPr>
          <p:nvPr/>
        </p:nvCxnSpPr>
        <p:spPr>
          <a:xfrm flipV="1">
            <a:off x="5534025" y="4524375"/>
            <a:ext cx="571500" cy="504825"/>
          </a:xfrm>
          <a:prstGeom prst="straightConnector1">
            <a:avLst/>
          </a:prstGeom>
          <a:ln w="9525" cap="rnd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1" idx="2"/>
            <a:endCxn id="16" idx="1"/>
          </p:cNvCxnSpPr>
          <p:nvPr/>
        </p:nvCxnSpPr>
        <p:spPr>
          <a:xfrm>
            <a:off x="5534025" y="5638800"/>
            <a:ext cx="571500" cy="362241"/>
          </a:xfrm>
          <a:prstGeom prst="straightConnector1">
            <a:avLst/>
          </a:prstGeom>
          <a:ln w="9525" cap="rnd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7" idx="2"/>
            <a:endCxn id="12" idx="1"/>
          </p:cNvCxnSpPr>
          <p:nvPr/>
        </p:nvCxnSpPr>
        <p:spPr>
          <a:xfrm>
            <a:off x="6596063" y="4752684"/>
            <a:ext cx="490537" cy="581316"/>
          </a:xfrm>
          <a:prstGeom prst="straightConnector1">
            <a:avLst/>
          </a:prstGeom>
          <a:ln w="9525" cap="rnd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6" idx="0"/>
            <a:endCxn id="12" idx="1"/>
          </p:cNvCxnSpPr>
          <p:nvPr/>
        </p:nvCxnSpPr>
        <p:spPr>
          <a:xfrm flipV="1">
            <a:off x="6596063" y="5334000"/>
            <a:ext cx="490537" cy="438732"/>
          </a:xfrm>
          <a:prstGeom prst="straightConnector1">
            <a:avLst/>
          </a:prstGeom>
          <a:ln w="9525" cap="rnd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606844" y="4536343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accent3"/>
                </a:solidFill>
              </a:rPr>
              <a:t>OpenVX</a:t>
            </a:r>
            <a:r>
              <a:rPr lang="en-US" sz="1400" dirty="0">
                <a:solidFill>
                  <a:schemeClr val="accent3"/>
                </a:solidFill>
              </a:rPr>
              <a:t> Nodes</a:t>
            </a:r>
          </a:p>
        </p:txBody>
      </p:sp>
      <p:cxnSp>
        <p:nvCxnSpPr>
          <p:cNvPr id="74" name="Straight Arrow Connector 73"/>
          <p:cNvCxnSpPr>
            <a:stCxn id="71" idx="2"/>
            <a:endCxn id="9" idx="0"/>
          </p:cNvCxnSpPr>
          <p:nvPr/>
        </p:nvCxnSpPr>
        <p:spPr>
          <a:xfrm flipH="1">
            <a:off x="2628900" y="4844120"/>
            <a:ext cx="691441" cy="185080"/>
          </a:xfrm>
          <a:prstGeom prst="straightConnector1">
            <a:avLst/>
          </a:prstGeom>
          <a:ln w="9525" cap="rnd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1" idx="2"/>
            <a:endCxn id="10" idx="0"/>
          </p:cNvCxnSpPr>
          <p:nvPr/>
        </p:nvCxnSpPr>
        <p:spPr>
          <a:xfrm>
            <a:off x="3320341" y="4844120"/>
            <a:ext cx="756359" cy="185080"/>
          </a:xfrm>
          <a:prstGeom prst="straightConnector1">
            <a:avLst/>
          </a:prstGeom>
          <a:ln w="9525" cap="rnd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1925806" y="5995447"/>
            <a:ext cx="27174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accent3"/>
                </a:solidFill>
              </a:rPr>
              <a:t>OpenVX</a:t>
            </a:r>
            <a:r>
              <a:rPr lang="en-US" sz="1400" dirty="0" smtClean="0">
                <a:solidFill>
                  <a:schemeClr val="accent3"/>
                </a:solidFill>
              </a:rPr>
              <a:t> Graph (Video Pipeline)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4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alpha val="90000"/>
                  </a:schemeClr>
                </a:solidFill>
              </a:rPr>
              <a:t>Algorithms </a:t>
            </a:r>
            <a:r>
              <a:rPr lang="en-US" dirty="0" smtClean="0"/>
              <a:t>in </a:t>
            </a:r>
            <a:r>
              <a:rPr lang="en-US" dirty="0" err="1" smtClean="0"/>
              <a:t>OpenVX</a:t>
            </a:r>
            <a:r>
              <a:rPr lang="en-US" dirty="0" smtClean="0"/>
              <a:t>* 1.1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 numCol="3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Absolute Difference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Accumulate</a:t>
            </a:r>
            <a:endParaRPr lang="en-US" sz="1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Accumulate Squared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Accumulate </a:t>
            </a:r>
            <a:r>
              <a:rPr lang="en-US" sz="1800" dirty="0" smtClean="0">
                <a:latin typeface="+mn-lt"/>
              </a:rPr>
              <a:t>Weighted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Arithmetic Addition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Arithmetic Subtraction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Bitwise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Bitwise 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Box Filter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Canny Edge Detector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Channel Combine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Channel Extract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Color Covert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Convert bit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Custom Convolution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Dilate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Equalize Histogram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Erode Image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Fast Corners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G</a:t>
            </a:r>
            <a:r>
              <a:rPr lang="en-US" sz="1800" dirty="0" smtClean="0">
                <a:latin typeface="+mn-lt"/>
              </a:rPr>
              <a:t>aussian </a:t>
            </a:r>
            <a:r>
              <a:rPr lang="en-US" sz="1800" dirty="0" smtClean="0">
                <a:latin typeface="+mn-lt"/>
              </a:rPr>
              <a:t>Filter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Harris Corners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Histogram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Image Pyramid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Integral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Magnitude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Mean and Standard Deviation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Media Filter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Min Location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Max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Optical Flow Pyramid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Pixel-wise </a:t>
            </a:r>
            <a:r>
              <a:rPr lang="en-US" sz="1800" dirty="0" err="1" smtClean="0">
                <a:latin typeface="+mn-lt"/>
              </a:rPr>
              <a:t>Mulitplication</a:t>
            </a:r>
            <a:endParaRPr lang="en-US" sz="18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Remap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Scale Image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Sobel 3x3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+mn-lt"/>
              </a:rPr>
              <a:t>TableLookup</a:t>
            </a:r>
            <a:endParaRPr lang="en-US" sz="18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Thresholding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Warp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Affine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Warp Perspective</a:t>
            </a:r>
          </a:p>
        </p:txBody>
      </p:sp>
    </p:spTree>
    <p:extLst>
      <p:ext uri="{BB962C8B-B14F-4D97-AF65-F5344CB8AC3E}">
        <p14:creationId xmlns:p14="http://schemas.microsoft.com/office/powerpoint/2010/main" val="6250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304703"/>
            <a:ext cx="11415252" cy="72436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3">
                    <a:alpha val="90000"/>
                  </a:schemeClr>
                </a:solidFill>
              </a:rPr>
              <a:t>OpenVx</a:t>
            </a:r>
            <a:r>
              <a:rPr lang="en-US" dirty="0" smtClean="0">
                <a:solidFill>
                  <a:schemeClr val="accent3">
                    <a:alpha val="90000"/>
                  </a:schemeClr>
                </a:solidFill>
              </a:rPr>
              <a:t>* </a:t>
            </a:r>
            <a:r>
              <a:rPr lang="en-US" dirty="0" smtClean="0"/>
              <a:t>Vs. </a:t>
            </a:r>
            <a:r>
              <a:rPr lang="en-US" dirty="0" err="1" smtClean="0"/>
              <a:t>OpenCV</a:t>
            </a:r>
            <a:r>
              <a:rPr lang="en-US" dirty="0"/>
              <a:t>*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030356"/>
              </p:ext>
            </p:extLst>
          </p:nvPr>
        </p:nvGraphicFramePr>
        <p:xfrm>
          <a:off x="304800" y="1371600"/>
          <a:ext cx="11492994" cy="4921779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915499"/>
                <a:gridCol w="4637701"/>
                <a:gridCol w="4939794"/>
              </a:tblGrid>
              <a:tr h="194996">
                <a:tc>
                  <a:txBody>
                    <a:bodyPr/>
                    <a:lstStyle/>
                    <a:p>
                      <a:endParaRPr lang="en-US" sz="1600" i="1" dirty="0"/>
                    </a:p>
                  </a:txBody>
                  <a:tcPr marL="34554" marR="34554" marT="17277" marB="172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1" kern="1200" dirty="0" err="1" smtClean="0">
                          <a:effectLst/>
                        </a:rPr>
                        <a:t>OpenCV</a:t>
                      </a:r>
                      <a:r>
                        <a:rPr lang="en-US" sz="1600" b="1" i="1" kern="1200" dirty="0" smtClean="0">
                          <a:effectLst/>
                        </a:rPr>
                        <a:t>*</a:t>
                      </a:r>
                      <a:endParaRPr lang="en-US" sz="16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554" marR="34554" marT="17277" marB="17277" anchor="ctr"/>
                </a:tc>
                <a:tc>
                  <a:txBody>
                    <a:bodyPr/>
                    <a:lstStyle/>
                    <a:p>
                      <a:pPr marL="0" algn="l" defTabSz="1219140" rtl="0" eaLnBrk="1" latinLnBrk="0" hangingPunct="1"/>
                      <a:r>
                        <a:rPr lang="en-US" sz="1600" b="1" i="1" kern="1200" dirty="0" err="1" smtClean="0">
                          <a:effectLst/>
                        </a:rPr>
                        <a:t>OpenVX</a:t>
                      </a:r>
                      <a:r>
                        <a:rPr lang="en-US" sz="1600" b="1" i="1" kern="1200" dirty="0" smtClean="0">
                          <a:effectLst/>
                        </a:rPr>
                        <a:t>*</a:t>
                      </a:r>
                      <a:endParaRPr lang="en-US" sz="16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554" marR="34554" marT="17277" marB="17277" anchor="ctr"/>
                </a:tc>
              </a:tr>
              <a:tr h="636905">
                <a:tc>
                  <a:txBody>
                    <a:bodyPr/>
                    <a:lstStyle/>
                    <a:p>
                      <a:pPr algn="l"/>
                      <a:r>
                        <a:rPr lang="en-US" sz="1600" b="1" i="1" dirty="0">
                          <a:effectLst/>
                        </a:rPr>
                        <a:t>Implementation</a:t>
                      </a:r>
                    </a:p>
                  </a:txBody>
                  <a:tcPr marL="34554" marR="34554" marT="17277" marB="172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Community driven open source library</a:t>
                      </a:r>
                    </a:p>
                  </a:txBody>
                  <a:tcPr marL="34554" marR="34554" marT="17277" marB="172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Open standard API designed to be implemented by hardware vendors</a:t>
                      </a:r>
                    </a:p>
                  </a:txBody>
                  <a:tcPr marL="34554" marR="34554" marT="17277" marB="17277" anchor="ctr"/>
                </a:tc>
              </a:tr>
              <a:tr h="636905">
                <a:tc>
                  <a:txBody>
                    <a:bodyPr/>
                    <a:lstStyle/>
                    <a:p>
                      <a:pPr algn="l"/>
                      <a:r>
                        <a:rPr lang="en-US" sz="1600" b="1" i="1" dirty="0">
                          <a:effectLst/>
                        </a:rPr>
                        <a:t>Conformance</a:t>
                      </a:r>
                    </a:p>
                  </a:txBody>
                  <a:tcPr marL="34554" marR="34554" marT="17277" marB="172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Extensive </a:t>
                      </a:r>
                      <a:r>
                        <a:rPr lang="en-US" sz="1600" dirty="0" err="1">
                          <a:effectLst/>
                        </a:rPr>
                        <a:t>OpenCV</a:t>
                      </a:r>
                      <a:r>
                        <a:rPr lang="en-US" sz="1600" dirty="0">
                          <a:effectLst/>
                        </a:rPr>
                        <a:t> Test Suite but 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no formal Adopters program</a:t>
                      </a:r>
                    </a:p>
                  </a:txBody>
                  <a:tcPr marL="34554" marR="34554" marT="17277" marB="172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Implementations must pass defined conformance test suite to use trademark</a:t>
                      </a:r>
                    </a:p>
                  </a:txBody>
                  <a:tcPr marL="34554" marR="34554" marT="17277" marB="17277" anchor="ctr"/>
                </a:tc>
              </a:tr>
              <a:tr h="636905">
                <a:tc>
                  <a:txBody>
                    <a:bodyPr/>
                    <a:lstStyle/>
                    <a:p>
                      <a:pPr algn="l"/>
                      <a:r>
                        <a:rPr lang="en-US" sz="1600" b="1" i="1" dirty="0">
                          <a:effectLst/>
                        </a:rPr>
                        <a:t>Consistency</a:t>
                      </a:r>
                    </a:p>
                  </a:txBody>
                  <a:tcPr marL="34554" marR="34554" marT="17277" marB="172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Available functions can vary depending on implementation / platform</a:t>
                      </a:r>
                    </a:p>
                  </a:txBody>
                  <a:tcPr marL="34554" marR="34554" marT="17277" marB="172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All core functions must be available in all conformant implementations</a:t>
                      </a:r>
                    </a:p>
                  </a:txBody>
                  <a:tcPr marL="34554" marR="34554" marT="17277" marB="17277" anchor="ctr"/>
                </a:tc>
              </a:tr>
              <a:tr h="936626">
                <a:tc>
                  <a:txBody>
                    <a:bodyPr/>
                    <a:lstStyle/>
                    <a:p>
                      <a:pPr algn="l"/>
                      <a:r>
                        <a:rPr lang="en-US" sz="1600" b="1" i="1" dirty="0">
                          <a:effectLst/>
                        </a:rPr>
                        <a:t>Scope</a:t>
                      </a:r>
                    </a:p>
                  </a:txBody>
                  <a:tcPr marL="34554" marR="34554" marT="17277" marB="172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Very wide 1000s of imaging and vision functions Multiple camera APIs/interfaces</a:t>
                      </a:r>
                    </a:p>
                  </a:txBody>
                  <a:tcPr marL="34554" marR="34554" marT="17277" marB="172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Tight focus on core hardware accelerated functions for mobile vision – but extensible Uses external/native camera API</a:t>
                      </a:r>
                    </a:p>
                  </a:txBody>
                  <a:tcPr marL="34554" marR="34554" marT="17277" marB="17277" anchor="ctr"/>
                </a:tc>
              </a:tr>
              <a:tr h="636905">
                <a:tc>
                  <a:txBody>
                    <a:bodyPr/>
                    <a:lstStyle/>
                    <a:p>
                      <a:pPr algn="l"/>
                      <a:r>
                        <a:rPr lang="en-US" sz="1600" b="1" i="1" dirty="0">
                          <a:effectLst/>
                        </a:rPr>
                        <a:t>Efficiency</a:t>
                      </a:r>
                    </a:p>
                  </a:txBody>
                  <a:tcPr marL="34554" marR="34554" marT="17277" marB="172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Memory-based architecture Each operation reads and writes to memory</a:t>
                      </a:r>
                    </a:p>
                  </a:txBody>
                  <a:tcPr marL="34554" marR="34554" marT="17277" marB="172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Graph-based execution Optimizable computation and data transfer</a:t>
                      </a:r>
                    </a:p>
                  </a:txBody>
                  <a:tcPr marL="34554" marR="34554" marT="17277" marB="17277" anchor="ctr"/>
                </a:tc>
              </a:tr>
              <a:tr h="636905">
                <a:tc>
                  <a:txBody>
                    <a:bodyPr/>
                    <a:lstStyle/>
                    <a:p>
                      <a:pPr algn="l"/>
                      <a:r>
                        <a:rPr lang="en-US" sz="1600" b="1" i="1" dirty="0">
                          <a:effectLst/>
                        </a:rPr>
                        <a:t>Typical Use Case</a:t>
                      </a:r>
                    </a:p>
                  </a:txBody>
                  <a:tcPr marL="34554" marR="34554" marT="17277" marB="172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Rapid experimentation and 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prototyping - especially on desktop</a:t>
                      </a:r>
                    </a:p>
                  </a:txBody>
                  <a:tcPr marL="34554" marR="34554" marT="17277" marB="172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Production development &amp; deployment on mobile and embedded devices</a:t>
                      </a:r>
                    </a:p>
                  </a:txBody>
                  <a:tcPr marL="34554" marR="34554" marT="17277" marB="17277" anchor="ctr"/>
                </a:tc>
              </a:tr>
              <a:tr h="350753">
                <a:tc>
                  <a:txBody>
                    <a:bodyPr/>
                    <a:lstStyle/>
                    <a:p>
                      <a:pPr algn="l"/>
                      <a:r>
                        <a:rPr lang="en-US" sz="1600" b="1" i="1" dirty="0">
                          <a:effectLst/>
                        </a:rPr>
                        <a:t>Embedded</a:t>
                      </a:r>
                      <a:br>
                        <a:rPr lang="en-US" sz="1600" b="1" i="1" dirty="0">
                          <a:effectLst/>
                        </a:rPr>
                      </a:br>
                      <a:r>
                        <a:rPr lang="en-US" sz="1600" b="1" i="1" dirty="0">
                          <a:effectLst/>
                        </a:rPr>
                        <a:t>Deployment</a:t>
                      </a:r>
                    </a:p>
                  </a:txBody>
                  <a:tcPr marL="34554" marR="34554" marT="17277" marB="172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Re-usable code</a:t>
                      </a:r>
                    </a:p>
                  </a:txBody>
                  <a:tcPr marL="34554" marR="34554" marT="17277" marB="1727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Callable library</a:t>
                      </a:r>
                    </a:p>
                  </a:txBody>
                  <a:tcPr marL="34554" marR="34554" marT="17277" marB="1727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31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9509760" cy="1233424"/>
          </a:xfrm>
        </p:spPr>
        <p:txBody>
          <a:bodyPr/>
          <a:lstStyle/>
          <a:p>
            <a:r>
              <a:rPr lang="en-US" sz="4000" dirty="0" err="1" smtClean="0"/>
              <a:t>OpenCV</a:t>
            </a:r>
            <a:r>
              <a:rPr lang="en-US" sz="4000" dirty="0" smtClean="0"/>
              <a:t>*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66001"/>
            <a:ext cx="5857642" cy="41276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Open Source library for computer vision</a:t>
            </a:r>
          </a:p>
          <a:p>
            <a:r>
              <a:rPr lang="en-US" sz="2400" dirty="0" smtClean="0"/>
              <a:t>Written in C++</a:t>
            </a:r>
          </a:p>
          <a:p>
            <a:pPr lvl="1"/>
            <a:r>
              <a:rPr lang="en-US" sz="2400" dirty="0" smtClean="0"/>
              <a:t>Bindings for most popular languages</a:t>
            </a:r>
          </a:p>
          <a:p>
            <a:r>
              <a:rPr lang="en-US" sz="2400" dirty="0" smtClean="0"/>
              <a:t>Block-like programming structure</a:t>
            </a:r>
          </a:p>
          <a:p>
            <a:pPr lvl="1"/>
            <a:r>
              <a:rPr lang="en-US" sz="2400" dirty="0" smtClean="0"/>
              <a:t>Image data is sequentially passed through functions</a:t>
            </a:r>
          </a:p>
          <a:p>
            <a:pPr lvl="1"/>
            <a:r>
              <a:rPr lang="en-US" sz="2400" dirty="0" smtClean="0"/>
              <a:t>Fundamental concepts allow for powerful image processing tools</a:t>
            </a:r>
          </a:p>
        </p:txBody>
      </p:sp>
      <p:pic>
        <p:nvPicPr>
          <p:cNvPr id="4" name="Picture 2" descr="http://code.opencv.org/attachments/download/8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06" y="294640"/>
            <a:ext cx="949274" cy="87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21384" y="5875690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odingbox.com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766" y="152400"/>
            <a:ext cx="1785434" cy="627452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9448800" y="3124200"/>
            <a:ext cx="0" cy="304800"/>
          </a:xfrm>
          <a:prstGeom prst="straightConnector1">
            <a:avLst/>
          </a:prstGeom>
          <a:ln w="12700">
            <a:headEnd type="none" w="lg" len="lg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017089" y="466090"/>
            <a:ext cx="3625291" cy="4191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# python code snippets go here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0" y="5504991"/>
            <a:ext cx="2514600" cy="77326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import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cv2</a:t>
            </a:r>
          </a:p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import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dirty="0" err="1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numpy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as</a:t>
            </a:r>
            <a:r>
              <a:rPr lang="en-US" dirty="0" smtClean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np</a:t>
            </a:r>
          </a:p>
        </p:txBody>
      </p:sp>
    </p:spTree>
    <p:extLst>
      <p:ext uri="{BB962C8B-B14F-4D97-AF65-F5344CB8AC3E}">
        <p14:creationId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ntel 20150715">
  <a:themeElements>
    <a:clrScheme name="Custom 28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AEEF"/>
      </a:hlink>
      <a:folHlink>
        <a:srgbClr val="B1BABF"/>
      </a:folHlink>
    </a:clrScheme>
    <a:fontScheme name="Custom 47">
      <a:majorFont>
        <a:latin typeface="Intel Clear Pro"/>
        <a:ea typeface=""/>
        <a:cs typeface=""/>
      </a:majorFont>
      <a:minorFont>
        <a:latin typeface="Intel Clear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2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Intel 20150715">
  <a:themeElements>
    <a:clrScheme name="Custom 28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AEEF"/>
      </a:hlink>
      <a:folHlink>
        <a:srgbClr val="B1BABF"/>
      </a:folHlink>
    </a:clrScheme>
    <a:fontScheme name="Custom 47">
      <a:majorFont>
        <a:latin typeface="Intel Clear Pro"/>
        <a:ea typeface=""/>
        <a:cs typeface=""/>
      </a:majorFont>
      <a:minorFont>
        <a:latin typeface="Intel Clear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2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project plan presentation (widescreen)</Template>
  <TotalTime>0</TotalTime>
  <Words>1647</Words>
  <Application>Microsoft Office PowerPoint</Application>
  <PresentationFormat>Widescreen</PresentationFormat>
  <Paragraphs>388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Calibri</vt:lpstr>
      <vt:lpstr>Cambria Math</vt:lpstr>
      <vt:lpstr>Corbel</vt:lpstr>
      <vt:lpstr>Euphemia</vt:lpstr>
      <vt:lpstr>Intel Clear</vt:lpstr>
      <vt:lpstr>Intel Clear Light</vt:lpstr>
      <vt:lpstr>Intel Clear Pro</vt:lpstr>
      <vt:lpstr>Wingdings</vt:lpstr>
      <vt:lpstr>Banded Design Blue 16x9</vt:lpstr>
      <vt:lpstr>2_Intel 20150715</vt:lpstr>
      <vt:lpstr>3_Intel 20150715</vt:lpstr>
      <vt:lpstr>PowerPoint Presentation</vt:lpstr>
      <vt:lpstr>PowerPoint Presentation</vt:lpstr>
      <vt:lpstr>PowerPoint Presentation</vt:lpstr>
      <vt:lpstr>What is the Intel® CV SDK?</vt:lpstr>
      <vt:lpstr>PowerPoint Presentation</vt:lpstr>
      <vt:lpstr>What is OpenVX*?</vt:lpstr>
      <vt:lpstr>Algorithms in OpenVX* 1.1</vt:lpstr>
      <vt:lpstr>OpenVx* Vs. OpenCV*</vt:lpstr>
      <vt:lpstr>OpenCV*</vt:lpstr>
      <vt:lpstr>Computer Vision Algorithms</vt:lpstr>
      <vt:lpstr>Image Binary Representation</vt:lpstr>
      <vt:lpstr>Colorspaces</vt:lpstr>
      <vt:lpstr>Masking</vt:lpstr>
      <vt:lpstr>Filtering</vt:lpstr>
      <vt:lpstr>Filtering: Smoothing</vt:lpstr>
      <vt:lpstr>Filtering: Gradients</vt:lpstr>
      <vt:lpstr>Gradients for Canny Edge Detection</vt:lpstr>
      <vt:lpstr>Filtering: Morphological Transformations</vt:lpstr>
      <vt:lpstr>Contours</vt:lpstr>
      <vt:lpstr>Contour Functions</vt:lpstr>
      <vt:lpstr>Histogram: intensity→frequency</vt:lpstr>
      <vt:lpstr>Histogram Equalization</vt:lpstr>
      <vt:lpstr>PowerPoint Presentation</vt:lpstr>
      <vt:lpstr>2D Histogram: (hue, saturation)→frequency</vt:lpstr>
      <vt:lpstr>Histogram Backprojection</vt:lpstr>
      <vt:lpstr>PowerPoint Presentation</vt:lpstr>
      <vt:lpstr>Haar Cascades &amp; Classifiers</vt:lpstr>
      <vt:lpstr>PowerPoint Presentation</vt:lpstr>
      <vt:lpstr>Computer Vision Graph Examples</vt:lpstr>
      <vt:lpstr>Crosshair follows object of distinct color</vt:lpstr>
      <vt:lpstr>Modularity: using an online video stream</vt:lpstr>
      <vt:lpstr>Presence detection from an online camera</vt:lpstr>
      <vt:lpstr>Storing video upon face detection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CTPClassification=CTP_IC:VisualMarkings=</cp:keywords>
  <cp:lastModifiedBy/>
  <cp:revision>1</cp:revision>
  <dcterms:created xsi:type="dcterms:W3CDTF">2016-06-07T15:11:11Z</dcterms:created>
  <dcterms:modified xsi:type="dcterms:W3CDTF">2017-10-25T15:38:44Z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  <property fmtid="{D5CDD505-2E9C-101B-9397-08002B2CF9AE}" pid="3" name="TitusGUID">
    <vt:lpwstr>fe7988c4-7787-4c90-8b8e-97d624fb01b0</vt:lpwstr>
  </property>
  <property fmtid="{D5CDD505-2E9C-101B-9397-08002B2CF9AE}" pid="4" name="CTP_BU">
    <vt:lpwstr>SSG ENABLING GROUP</vt:lpwstr>
  </property>
  <property fmtid="{D5CDD505-2E9C-101B-9397-08002B2CF9AE}" pid="5" name="CTP_TimeStamp">
    <vt:lpwstr>2017-10-25 15:38:43Z</vt:lpwstr>
  </property>
  <property fmtid="{D5CDD505-2E9C-101B-9397-08002B2CF9AE}" pid="6" name="CTPClassification">
    <vt:lpwstr>CTP_IC</vt:lpwstr>
  </property>
</Properties>
</file>